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
  </p:notesMasterIdLst>
  <p:sldIdLst>
    <p:sldId id="269"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057" autoAdjust="0"/>
  </p:normalViewPr>
  <p:slideViewPr>
    <p:cSldViewPr>
      <p:cViewPr varScale="1">
        <p:scale>
          <a:sx n="56" d="100"/>
          <a:sy n="56" d="100"/>
        </p:scale>
        <p:origin x="1722"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F8F02D-A648-4854-857C-EFC520C80DA8}" type="datetimeFigureOut">
              <a:rPr lang="en-GB" smtClean="0"/>
              <a:t>10/12/2018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8FEF68-822A-4AFF-B442-9F19338CACCE}" type="slidenum">
              <a:rPr lang="en-GB" smtClean="0"/>
              <a:t>‹#›</a:t>
            </a:fld>
            <a:endParaRPr lang="en-GB"/>
          </a:p>
        </p:txBody>
      </p:sp>
    </p:spTree>
    <p:extLst>
      <p:ext uri="{BB962C8B-B14F-4D97-AF65-F5344CB8AC3E}">
        <p14:creationId xmlns:p14="http://schemas.microsoft.com/office/powerpoint/2010/main" val="141193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I want to start this presentation by stating that globalization,</a:t>
            </a:r>
            <a:r>
              <a:rPr lang="en-US" baseline="0" dirty="0"/>
              <a:t> today, has changed the way health care is delivered. With the increasing diversity in the nursing field, nurses are forced to adapt to the changes by learning ways to interact and socialize with the diverse population that they meet. Cultural competence has been cited as one of the key ways to ensure that the nurses adapt to the changes. Cultural competence theories help in providing nurses with the in-depth skills and knowledge which enable them to understand the cultural beliefs, practices and differences that they may encounter as they interact with people from diverse cultural backgrounds. This presentation shows how cultural theories can be used to in advanced nursing practices to enhance health care service delivery. </a:t>
            </a:r>
            <a:endParaRPr lang="en-GB" dirty="0"/>
          </a:p>
          <a:p>
            <a:endParaRPr lang="en-GB" dirty="0"/>
          </a:p>
        </p:txBody>
      </p:sp>
      <p:sp>
        <p:nvSpPr>
          <p:cNvPr id="4" name="Slide Number Placeholder 3"/>
          <p:cNvSpPr>
            <a:spLocks noGrp="1"/>
          </p:cNvSpPr>
          <p:nvPr>
            <p:ph type="sldNum" sz="quarter" idx="10"/>
          </p:nvPr>
        </p:nvSpPr>
        <p:spPr/>
        <p:txBody>
          <a:bodyPr/>
          <a:lstStyle/>
          <a:p>
            <a:fld id="{EC8FEF68-822A-4AFF-B442-9F19338CACCE}" type="slidenum">
              <a:rPr lang="en-GB" smtClean="0"/>
              <a:t>2</a:t>
            </a:fld>
            <a:endParaRPr lang="en-GB"/>
          </a:p>
        </p:txBody>
      </p:sp>
    </p:spTree>
    <p:extLst>
      <p:ext uri="{BB962C8B-B14F-4D97-AF65-F5344CB8AC3E}">
        <p14:creationId xmlns:p14="http://schemas.microsoft.com/office/powerpoint/2010/main" val="3379258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Transcultural</a:t>
            </a:r>
            <a:r>
              <a:rPr lang="en-US" sz="1200" baseline="0" dirty="0"/>
              <a:t> nursing can be understood </a:t>
            </a:r>
            <a:r>
              <a:rPr lang="en-US" sz="1200" strike="noStrike" baseline="0" dirty="0"/>
              <a:t>as</a:t>
            </a:r>
            <a:r>
              <a:rPr lang="en-US" sz="1200" baseline="0" dirty="0"/>
              <a:t> the application of different culture-related aspects in health care delivery. There are different theories that can be used to explain intercultural aspects in nursing. In this presentation I have decided to explain the above-four theories and their applications in the advanced nursing practice. </a:t>
            </a:r>
            <a:endParaRPr lang="en-GB" sz="1200" dirty="0"/>
          </a:p>
          <a:p>
            <a:endParaRPr lang="en-GB" dirty="0"/>
          </a:p>
        </p:txBody>
      </p:sp>
      <p:sp>
        <p:nvSpPr>
          <p:cNvPr id="4" name="Slide Number Placeholder 3"/>
          <p:cNvSpPr>
            <a:spLocks noGrp="1"/>
          </p:cNvSpPr>
          <p:nvPr>
            <p:ph type="sldNum" sz="quarter" idx="10"/>
          </p:nvPr>
        </p:nvSpPr>
        <p:spPr/>
        <p:txBody>
          <a:bodyPr/>
          <a:lstStyle/>
          <a:p>
            <a:fld id="{EC8FEF68-822A-4AFF-B442-9F19338CACCE}" type="slidenum">
              <a:rPr lang="en-GB" smtClean="0"/>
              <a:t>3</a:t>
            </a:fld>
            <a:endParaRPr lang="en-GB"/>
          </a:p>
        </p:txBody>
      </p:sp>
    </p:spTree>
    <p:extLst>
      <p:ext uri="{BB962C8B-B14F-4D97-AF65-F5344CB8AC3E}">
        <p14:creationId xmlns:p14="http://schemas.microsoft.com/office/powerpoint/2010/main" val="3367020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Leininger</a:t>
            </a:r>
            <a:r>
              <a:rPr lang="en-US" baseline="0" dirty="0"/>
              <a:t> sunrise model in health care involves the structure of culture care through description of relationship between the key aspects of nursing such as anthropological and nursing </a:t>
            </a:r>
            <a:r>
              <a:rPr lang="en-US" baseline="0" dirty="0" err="1"/>
              <a:t>pricniples</a:t>
            </a:r>
            <a:r>
              <a:rPr lang="en-US" baseline="0" dirty="0"/>
              <a:t>. According to </a:t>
            </a:r>
            <a:r>
              <a:rPr lang="en-US" baseline="0" dirty="0" err="1"/>
              <a:t>Leininger</a:t>
            </a:r>
            <a:r>
              <a:rPr lang="en-US" baseline="0" dirty="0"/>
              <a:t> (2002), nurses can use this model when they are making a cultural evaluations of their patients because it connects different concepts of theory with the actual clinical practices. </a:t>
            </a:r>
            <a:r>
              <a:rPr lang="en-US" baseline="0" dirty="0" err="1"/>
              <a:t>Leininger</a:t>
            </a:r>
            <a:r>
              <a:rPr lang="en-US" baseline="0" dirty="0"/>
              <a:t> and McFarland (2006) further explain that the different aspects of culture such as financial, religion, political, education, and technological dimensions have significant effect in the service delivery in health care. Along with language and the social environment, </a:t>
            </a:r>
            <a:r>
              <a:rPr lang="en-US" baseline="0" dirty="0" err="1"/>
              <a:t>Leininger</a:t>
            </a:r>
            <a:r>
              <a:rPr lang="en-US" baseline="0" dirty="0"/>
              <a:t> and McFarland (2006) believe that these factors significantly determine the way nurses interact and offer their services to patients. </a:t>
            </a:r>
            <a:endParaRPr lang="en-GB" dirty="0"/>
          </a:p>
          <a:p>
            <a:endParaRPr lang="en-GB" dirty="0"/>
          </a:p>
        </p:txBody>
      </p:sp>
      <p:sp>
        <p:nvSpPr>
          <p:cNvPr id="4" name="Slide Number Placeholder 3"/>
          <p:cNvSpPr>
            <a:spLocks noGrp="1"/>
          </p:cNvSpPr>
          <p:nvPr>
            <p:ph type="sldNum" sz="quarter" idx="10"/>
          </p:nvPr>
        </p:nvSpPr>
        <p:spPr/>
        <p:txBody>
          <a:bodyPr/>
          <a:lstStyle/>
          <a:p>
            <a:fld id="{EC8FEF68-822A-4AFF-B442-9F19338CACCE}" type="slidenum">
              <a:rPr lang="en-GB" smtClean="0"/>
              <a:t>4</a:t>
            </a:fld>
            <a:endParaRPr lang="en-GB"/>
          </a:p>
        </p:txBody>
      </p:sp>
    </p:spTree>
    <p:extLst>
      <p:ext uri="{BB962C8B-B14F-4D97-AF65-F5344CB8AC3E}">
        <p14:creationId xmlns:p14="http://schemas.microsoft.com/office/powerpoint/2010/main" val="2247817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Leininger</a:t>
            </a:r>
            <a:r>
              <a:rPr lang="en-US" dirty="0"/>
              <a:t>’</a:t>
            </a:r>
            <a:r>
              <a:rPr lang="en-US" baseline="0" dirty="0"/>
              <a:t> sunrise model is applicable in the advanced nursing practice in many ways. However, as mentioned above, understanding the </a:t>
            </a:r>
            <a:r>
              <a:rPr lang="en-US" baseline="0" dirty="0" err="1"/>
              <a:t>Leininger’s</a:t>
            </a:r>
            <a:r>
              <a:rPr lang="en-US" baseline="0" dirty="0"/>
              <a:t> principles can help the nurse deliver better health care to patents. For instance, the nurse is able to give consideration every aspects of the patient’s need including physical, cultural and spiritual needs, which all contributes to bettering health care services. No culture is better than the other one; therefore, </a:t>
            </a:r>
            <a:r>
              <a:rPr lang="en-US" baseline="0" dirty="0" err="1"/>
              <a:t>Leininger’s</a:t>
            </a:r>
            <a:r>
              <a:rPr lang="en-US" baseline="0" dirty="0"/>
              <a:t> model provides nurses with intercultural skills that enable then to avoid stereotyping their patients. As a result, the nurse is able to prevent any harm that he or she may cause to the patients’ culture. This is very important for nurses who are working in an environment with different culture than their own culture.  </a:t>
            </a:r>
            <a:endParaRPr lang="en-GB" dirty="0"/>
          </a:p>
          <a:p>
            <a:endParaRPr lang="en-GB" dirty="0"/>
          </a:p>
        </p:txBody>
      </p:sp>
      <p:sp>
        <p:nvSpPr>
          <p:cNvPr id="4" name="Slide Number Placeholder 3"/>
          <p:cNvSpPr>
            <a:spLocks noGrp="1"/>
          </p:cNvSpPr>
          <p:nvPr>
            <p:ph type="sldNum" sz="quarter" idx="10"/>
          </p:nvPr>
        </p:nvSpPr>
        <p:spPr/>
        <p:txBody>
          <a:bodyPr/>
          <a:lstStyle/>
          <a:p>
            <a:fld id="{EC8FEF68-822A-4AFF-B442-9F19338CACCE}" type="slidenum">
              <a:rPr lang="en-GB" smtClean="0"/>
              <a:t>5</a:t>
            </a:fld>
            <a:endParaRPr lang="en-GB"/>
          </a:p>
        </p:txBody>
      </p:sp>
    </p:spTree>
    <p:extLst>
      <p:ext uri="{BB962C8B-B14F-4D97-AF65-F5344CB8AC3E}">
        <p14:creationId xmlns:p14="http://schemas.microsoft.com/office/powerpoint/2010/main" val="3344600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According to </a:t>
            </a:r>
            <a:r>
              <a:rPr lang="en-US" dirty="0" err="1"/>
              <a:t>Giger</a:t>
            </a:r>
            <a:r>
              <a:rPr lang="en-US" baseline="0" dirty="0"/>
              <a:t> and </a:t>
            </a:r>
            <a:r>
              <a:rPr lang="en-US" baseline="0" dirty="0" err="1"/>
              <a:t>Davidhizar</a:t>
            </a:r>
            <a:r>
              <a:rPr lang="en-US" baseline="0" dirty="0"/>
              <a:t> (2002), the above six dimensions common to every culture have different impacts on the service delivery systems. For instance, communication is regarded as holistic process that facilitates human interactions and conduct (</a:t>
            </a:r>
            <a:r>
              <a:rPr lang="en-US" baseline="0" dirty="0" err="1"/>
              <a:t>Giger</a:t>
            </a:r>
            <a:r>
              <a:rPr lang="en-US" baseline="0" dirty="0"/>
              <a:t> et al., 2007). In communication, people rely on language, which sometimes can be difficult due to language barrier. According to Ginger et al. (2007), this model involves tree behavioral patterns that a nurse must understand: the three patterns include attachment with the objects, body posture and movement. All these three aspects determines one’s interaction in different culture. </a:t>
            </a:r>
            <a:endParaRPr lang="en-GB" dirty="0"/>
          </a:p>
          <a:p>
            <a:endParaRPr lang="en-GB" dirty="0"/>
          </a:p>
        </p:txBody>
      </p:sp>
      <p:sp>
        <p:nvSpPr>
          <p:cNvPr id="4" name="Slide Number Placeholder 3"/>
          <p:cNvSpPr>
            <a:spLocks noGrp="1"/>
          </p:cNvSpPr>
          <p:nvPr>
            <p:ph type="sldNum" sz="quarter" idx="10"/>
          </p:nvPr>
        </p:nvSpPr>
        <p:spPr/>
        <p:txBody>
          <a:bodyPr/>
          <a:lstStyle/>
          <a:p>
            <a:fld id="{EC8FEF68-822A-4AFF-B442-9F19338CACCE}" type="slidenum">
              <a:rPr lang="en-GB" smtClean="0"/>
              <a:t>6</a:t>
            </a:fld>
            <a:endParaRPr lang="en-GB"/>
          </a:p>
        </p:txBody>
      </p:sp>
    </p:spTree>
    <p:extLst>
      <p:ext uri="{BB962C8B-B14F-4D97-AF65-F5344CB8AC3E}">
        <p14:creationId xmlns:p14="http://schemas.microsoft.com/office/powerpoint/2010/main" val="1123012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a:t>Language is obviously an</a:t>
            </a:r>
            <a:r>
              <a:rPr lang="en-US" sz="1200" baseline="0" dirty="0"/>
              <a:t> important factor of consideration in nursing, especially, when one is working in a diverse work environment where people come from different language backgrounds</a:t>
            </a:r>
            <a:r>
              <a:rPr lang="en-US" baseline="0" dirty="0"/>
              <a:t>. Therefore, as Ginger et al. (2007) explain understanding the six dimensions of this model will help the nurses understand the diversity issues involved in nursing field. For example, in the social organization dimension, Ginger et al. (2007) explain that the patient’s conduct can be determined and influenced by social organization factors such as family, sexual orientation and utilization of titles. Therefore, understanding these concepts can help the nurse prevent misinterpretation or misperceived by others in regards to their behavior. Sometimes, a nurse can be perceived as disrespectful or derogative if they do not behave according to the social organization dictates of a particular culture. </a:t>
            </a:r>
          </a:p>
          <a:p>
            <a:pPr lvl="0"/>
            <a:endParaRPr lang="en-US" dirty="0"/>
          </a:p>
        </p:txBody>
      </p:sp>
      <p:sp>
        <p:nvSpPr>
          <p:cNvPr id="4" name="Slide Number Placeholder 3"/>
          <p:cNvSpPr>
            <a:spLocks noGrp="1"/>
          </p:cNvSpPr>
          <p:nvPr>
            <p:ph type="sldNum" sz="quarter" idx="10"/>
          </p:nvPr>
        </p:nvSpPr>
        <p:spPr/>
        <p:txBody>
          <a:bodyPr/>
          <a:lstStyle/>
          <a:p>
            <a:fld id="{EC8FEF68-822A-4AFF-B442-9F19338CACCE}" type="slidenum">
              <a:rPr lang="en-GB" smtClean="0"/>
              <a:t>7</a:t>
            </a:fld>
            <a:endParaRPr lang="en-GB"/>
          </a:p>
        </p:txBody>
      </p:sp>
    </p:spTree>
    <p:extLst>
      <p:ext uri="{BB962C8B-B14F-4D97-AF65-F5344CB8AC3E}">
        <p14:creationId xmlns:p14="http://schemas.microsoft.com/office/powerpoint/2010/main" val="31004070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According</a:t>
            </a:r>
            <a:r>
              <a:rPr lang="en-US" baseline="0" dirty="0"/>
              <a:t> to </a:t>
            </a:r>
            <a:r>
              <a:rPr lang="en-US" baseline="0" dirty="0" err="1"/>
              <a:t>Purnell</a:t>
            </a:r>
            <a:r>
              <a:rPr lang="en-US" baseline="0" dirty="0"/>
              <a:t> (2000), the twelve domains of culture provides people with understanding of different attributes of various culture. According to the author, each of these domains can fit in the three main domains such as family, person and community. Organized into parallel circles, the outer ring in the circle represents the community issues, the second circle represents the family issues and the innermost circle represents the individual or personal issues. For example, culture and heritage are some of the twelve domains, which represents the community issues (</a:t>
            </a:r>
            <a:r>
              <a:rPr lang="en-US" baseline="0" dirty="0" err="1"/>
              <a:t>Purnell</a:t>
            </a:r>
            <a:r>
              <a:rPr lang="en-US" baseline="0" dirty="0"/>
              <a:t>, 2000). </a:t>
            </a:r>
          </a:p>
          <a:p>
            <a:pPr lvl="0"/>
            <a:endParaRPr lang="en-GB" dirty="0"/>
          </a:p>
          <a:p>
            <a:endParaRPr lang="en-GB" dirty="0"/>
          </a:p>
        </p:txBody>
      </p:sp>
      <p:sp>
        <p:nvSpPr>
          <p:cNvPr id="4" name="Slide Number Placeholder 3"/>
          <p:cNvSpPr>
            <a:spLocks noGrp="1"/>
          </p:cNvSpPr>
          <p:nvPr>
            <p:ph type="sldNum" sz="quarter" idx="10"/>
          </p:nvPr>
        </p:nvSpPr>
        <p:spPr/>
        <p:txBody>
          <a:bodyPr/>
          <a:lstStyle/>
          <a:p>
            <a:fld id="{EC8FEF68-822A-4AFF-B442-9F19338CACCE}" type="slidenum">
              <a:rPr lang="en-GB" smtClean="0"/>
              <a:t>8</a:t>
            </a:fld>
            <a:endParaRPr lang="en-GB"/>
          </a:p>
        </p:txBody>
      </p:sp>
    </p:spTree>
    <p:extLst>
      <p:ext uri="{BB962C8B-B14F-4D97-AF65-F5344CB8AC3E}">
        <p14:creationId xmlns:p14="http://schemas.microsoft.com/office/powerpoint/2010/main" val="1555652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0" baseline="0" dirty="0" err="1">
                <a:effectLst/>
              </a:rPr>
              <a:t>Purnell</a:t>
            </a:r>
            <a:r>
              <a:rPr lang="en-US" sz="1200" kern="0" baseline="0" dirty="0">
                <a:effectLst/>
              </a:rPr>
              <a:t> model is a theoretical concept that can be applied in nursing field because nurses can easily </a:t>
            </a:r>
            <a:r>
              <a:rPr lang="en-US" sz="1200" kern="0" baseline="0" dirty="0" err="1">
                <a:effectLst/>
              </a:rPr>
              <a:t>incrporate</a:t>
            </a:r>
            <a:r>
              <a:rPr lang="en-US" sz="1200" kern="0" baseline="0" dirty="0">
                <a:effectLst/>
              </a:rPr>
              <a:t> the transcultural competence in their practices. </a:t>
            </a:r>
            <a:r>
              <a:rPr lang="en-US" sz="1200" kern="0" baseline="0" dirty="0" err="1">
                <a:effectLst/>
              </a:rPr>
              <a:t>Purnell</a:t>
            </a:r>
            <a:r>
              <a:rPr lang="en-US" sz="1200" kern="0" baseline="0" dirty="0">
                <a:effectLst/>
              </a:rPr>
              <a:t> (2011) explains that the model’s framework motivates nurses to consider different factors that may affect the patient’s perception of health care. For instance, patient’s views on illness, motivation and health care as a whole can be different from one patient to the other. This model provides nurses with the skills and knowledge that enable the nurses to assess cultural effects in the clinical setting. This can help improve the nurses’ competency and flexibility. </a:t>
            </a:r>
            <a:endParaRPr lang="en-GB" sz="1200" kern="0" baseline="0" dirty="0">
              <a:effectLst/>
            </a:endParaRPr>
          </a:p>
          <a:p>
            <a:endParaRPr lang="en-GB" dirty="0"/>
          </a:p>
        </p:txBody>
      </p:sp>
      <p:sp>
        <p:nvSpPr>
          <p:cNvPr id="4" name="Slide Number Placeholder 3"/>
          <p:cNvSpPr>
            <a:spLocks noGrp="1"/>
          </p:cNvSpPr>
          <p:nvPr>
            <p:ph type="sldNum" sz="quarter" idx="10"/>
          </p:nvPr>
        </p:nvSpPr>
        <p:spPr/>
        <p:txBody>
          <a:bodyPr/>
          <a:lstStyle/>
          <a:p>
            <a:fld id="{EC8FEF68-822A-4AFF-B442-9F19338CACCE}" type="slidenum">
              <a:rPr lang="en-GB" smtClean="0"/>
              <a:t>9</a:t>
            </a:fld>
            <a:endParaRPr lang="en-GB"/>
          </a:p>
        </p:txBody>
      </p:sp>
    </p:spTree>
    <p:extLst>
      <p:ext uri="{BB962C8B-B14F-4D97-AF65-F5344CB8AC3E}">
        <p14:creationId xmlns:p14="http://schemas.microsoft.com/office/powerpoint/2010/main" val="4081172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According to </a:t>
            </a:r>
            <a:r>
              <a:rPr lang="en-US" dirty="0" err="1"/>
              <a:t>Campinha-Bacote</a:t>
            </a:r>
            <a:r>
              <a:rPr lang="en-US" dirty="0"/>
              <a:t> (2002), cultural</a:t>
            </a:r>
            <a:r>
              <a:rPr lang="en-US" baseline="0" dirty="0"/>
              <a:t> competence in nursing is not a consequence caused by certain factors, but rather it is a process which must be considered well before executed. The process involves five key components which must be taken into consideration when working towards achieving the cultural competence in health care delivery. The first component is cultural awareness where the nurse consciously acknowledges his or her cultural background to help in avoiding biases in health care delivery. The second component involves cultural skills where the nurse is able to obtain necessary information through appropriate </a:t>
            </a:r>
            <a:r>
              <a:rPr lang="en-US" baseline="0" dirty="0" err="1"/>
              <a:t>cultutral</a:t>
            </a:r>
            <a:r>
              <a:rPr lang="en-US" baseline="0" dirty="0"/>
              <a:t> conduct and physical assessment (</a:t>
            </a:r>
            <a:r>
              <a:rPr lang="en-US" baseline="0" dirty="0" err="1"/>
              <a:t>Campinha-Bacote</a:t>
            </a:r>
            <a:r>
              <a:rPr lang="en-US" baseline="0" dirty="0"/>
              <a:t>, 2002). The third component is cultural knowledge in which the care giver understands the variations in cultural and ethnic situations. The fourth component is cultural encounter which involves the process of avoiding cultural stereotyping during interactions. Lastly, the cultural desire which is considered to be the driving force for becoming culturally aware of the cultural issues about a certain culture (</a:t>
            </a:r>
            <a:r>
              <a:rPr lang="en-US" baseline="0" dirty="0" err="1"/>
              <a:t>Campinha-Bacote</a:t>
            </a:r>
            <a:r>
              <a:rPr lang="en-US" baseline="0" dirty="0"/>
              <a:t>, 2002). </a:t>
            </a:r>
            <a:endParaRPr lang="en-GB" dirty="0"/>
          </a:p>
          <a:p>
            <a:endParaRPr lang="en-GB" strike="sngStrike" spc="0" dirty="0"/>
          </a:p>
        </p:txBody>
      </p:sp>
      <p:sp>
        <p:nvSpPr>
          <p:cNvPr id="4" name="Slide Number Placeholder 3"/>
          <p:cNvSpPr>
            <a:spLocks noGrp="1"/>
          </p:cNvSpPr>
          <p:nvPr>
            <p:ph type="sldNum" sz="quarter" idx="10"/>
          </p:nvPr>
        </p:nvSpPr>
        <p:spPr/>
        <p:txBody>
          <a:bodyPr/>
          <a:lstStyle/>
          <a:p>
            <a:fld id="{EC8FEF68-822A-4AFF-B442-9F19338CACCE}" type="slidenum">
              <a:rPr lang="en-GB" smtClean="0"/>
              <a:t>10</a:t>
            </a:fld>
            <a:endParaRPr lang="en-GB"/>
          </a:p>
        </p:txBody>
      </p:sp>
    </p:spTree>
    <p:extLst>
      <p:ext uri="{BB962C8B-B14F-4D97-AF65-F5344CB8AC3E}">
        <p14:creationId xmlns:p14="http://schemas.microsoft.com/office/powerpoint/2010/main" val="2657994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Campinha-Bacote</a:t>
            </a:r>
            <a:r>
              <a:rPr lang="en-US" baseline="0" dirty="0"/>
              <a:t> believed that achieving cultural competence in health care requires understanding the five components that she identified in her theory. Many nursing training institutions apply this theory not only because it is effective, but also because it offers learners with wide range of cultural competence and knowledge that can be used to improve their health care service delivery. Cultural awareness is important part of the advanced nursing practice role because it facilitates the achievement of the nursing goals. To be able to deliver better and quality services, one must consider all the factors that may affect the service delivery process. The five components provide nurses with every aspect that involves the cultural views of patients regarding the health care delivery services. </a:t>
            </a:r>
            <a:endParaRPr lang="en-GB" dirty="0"/>
          </a:p>
          <a:p>
            <a:endParaRPr lang="en-GB" dirty="0"/>
          </a:p>
        </p:txBody>
      </p:sp>
      <p:sp>
        <p:nvSpPr>
          <p:cNvPr id="4" name="Slide Number Placeholder 3"/>
          <p:cNvSpPr>
            <a:spLocks noGrp="1"/>
          </p:cNvSpPr>
          <p:nvPr>
            <p:ph type="sldNum" sz="quarter" idx="10"/>
          </p:nvPr>
        </p:nvSpPr>
        <p:spPr/>
        <p:txBody>
          <a:bodyPr/>
          <a:lstStyle/>
          <a:p>
            <a:fld id="{EC8FEF68-822A-4AFF-B442-9F19338CACCE}" type="slidenum">
              <a:rPr lang="en-GB" smtClean="0"/>
              <a:t>11</a:t>
            </a:fld>
            <a:endParaRPr lang="en-GB"/>
          </a:p>
        </p:txBody>
      </p:sp>
    </p:spTree>
    <p:extLst>
      <p:ext uri="{BB962C8B-B14F-4D97-AF65-F5344CB8AC3E}">
        <p14:creationId xmlns:p14="http://schemas.microsoft.com/office/powerpoint/2010/main" val="1092858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442AFDD-EB84-4863-A92B-87D7BA1FE364}" type="datetimeFigureOut">
              <a:rPr lang="en-GB" smtClean="0"/>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372176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2AFDD-EB84-4863-A92B-87D7BA1FE364}" type="datetimeFigureOut">
              <a:rPr lang="en-GB" smtClean="0"/>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3617490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442AFDD-EB84-4863-A92B-87D7BA1FE364}" type="datetimeFigureOut">
              <a:rPr lang="en-GB" smtClean="0"/>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364675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442AFDD-EB84-4863-A92B-87D7BA1FE364}" type="datetimeFigureOut">
              <a:rPr lang="en-GB" smtClean="0"/>
              <a:t>10/12/2018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3590100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442AFDD-EB84-4863-A92B-87D7BA1FE364}" type="datetimeFigureOut">
              <a:rPr lang="en-GB" smtClean="0"/>
              <a:t>10/12/2018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401443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442AFDD-EB84-4863-A92B-87D7BA1FE364}" type="datetimeFigureOut">
              <a:rPr lang="en-GB" smtClean="0"/>
              <a:t>10/12/2018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583363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2AFDD-EB84-4863-A92B-87D7BA1FE364}" type="datetimeFigureOut">
              <a:rPr lang="en-GB" smtClean="0"/>
              <a:t>10/12/2018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4086360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442AFDD-EB84-4863-A92B-87D7BA1FE364}" type="datetimeFigureOut">
              <a:rPr lang="en-GB" smtClean="0"/>
              <a:t>10/12/2018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2086629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442AFDD-EB84-4863-A92B-87D7BA1FE364}" type="datetimeFigureOut">
              <a:rPr lang="en-GB" smtClean="0"/>
              <a:t>10/12/2018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3030595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442AFDD-EB84-4863-A92B-87D7BA1FE364}" type="datetimeFigureOut">
              <a:rPr lang="en-GB" smtClean="0"/>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1262708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442AFDD-EB84-4863-A92B-87D7BA1FE364}" type="datetimeFigureOut">
              <a:rPr lang="en-GB" smtClean="0"/>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60A2BD-70D2-4029-BA86-9FE38D1F9034}"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69472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442AFDD-EB84-4863-A92B-87D7BA1FE364}" type="datetimeFigureOut">
              <a:rPr lang="en-GB" smtClean="0"/>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914980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442AFDD-EB84-4863-A92B-87D7BA1FE364}" type="datetimeFigureOut">
              <a:rPr lang="en-GB" smtClean="0"/>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60A2BD-70D2-4029-BA86-9FE38D1F9034}"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54075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442AFDD-EB84-4863-A92B-87D7BA1FE364}" type="datetimeFigureOut">
              <a:rPr lang="en-GB" smtClean="0"/>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863689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2AFDD-EB84-4863-A92B-87D7BA1FE364}" type="datetimeFigureOut">
              <a:rPr lang="en-GB" smtClean="0"/>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2202291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42AFDD-EB84-4863-A92B-87D7BA1FE364}" type="datetimeFigureOut">
              <a:rPr lang="en-GB" smtClean="0"/>
              <a:t>10/12/2018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60A2BD-70D2-4029-BA86-9FE38D1F9034}" type="slidenum">
              <a:rPr lang="en-GB" smtClean="0"/>
              <a:t>‹#›</a:t>
            </a:fld>
            <a:endParaRPr lang="en-GB"/>
          </a:p>
        </p:txBody>
      </p:sp>
    </p:spTree>
    <p:extLst>
      <p:ext uri="{BB962C8B-B14F-4D97-AF65-F5344CB8AC3E}">
        <p14:creationId xmlns:p14="http://schemas.microsoft.com/office/powerpoint/2010/main" val="238713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442AFDD-EB84-4863-A92B-87D7BA1FE364}" type="datetimeFigureOut">
              <a:rPr lang="en-GB" smtClean="0"/>
              <a:t>10/12/2018</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BB60A2BD-70D2-4029-BA86-9FE38D1F9034}" type="slidenum">
              <a:rPr lang="en-GB" smtClean="0"/>
              <a:t>‹#›</a:t>
            </a:fld>
            <a:endParaRPr lang="en-GB"/>
          </a:p>
        </p:txBody>
      </p:sp>
    </p:spTree>
    <p:extLst>
      <p:ext uri="{BB962C8B-B14F-4D97-AF65-F5344CB8AC3E}">
        <p14:creationId xmlns:p14="http://schemas.microsoft.com/office/powerpoint/2010/main" val="13659942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6553200" cy="2057400"/>
          </a:xfrm>
        </p:spPr>
        <p:txBody>
          <a:bodyPr>
            <a:noAutofit/>
          </a:bodyPr>
          <a:lstStyle/>
          <a:p>
            <a:pPr algn="ctr"/>
            <a:r>
              <a:rPr lang="en-US" sz="2800" b="1" dirty="0">
                <a:solidFill>
                  <a:srgbClr val="0070C0"/>
                </a:solidFill>
                <a:latin typeface="Times New Roman" panose="02020603050405020304" pitchFamily="18" charset="0"/>
                <a:cs typeface="Times New Roman" panose="02020603050405020304" pitchFamily="18" charset="0"/>
              </a:rPr>
              <a:t>TRANSLATING THEORIES INTO PRACTICAL PLANS IN ADVANCED NURSING </a:t>
            </a:r>
            <a:endParaRPr lang="en-GB" sz="28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85800" y="3581400"/>
            <a:ext cx="6781800" cy="1295400"/>
          </a:xfrm>
        </p:spPr>
        <p:txBody>
          <a:bodyPr>
            <a:normAutofit/>
          </a:bodyPr>
          <a:lstStyle/>
          <a:p>
            <a:pPr marL="0" indent="0" algn="ctr">
              <a:buNone/>
            </a:pPr>
            <a:r>
              <a:rPr lang="en-US" sz="2400" dirty="0">
                <a:solidFill>
                  <a:srgbClr val="00B0F0"/>
                </a:solidFill>
                <a:latin typeface="Times New Roman" panose="02020603050405020304" pitchFamily="18" charset="0"/>
                <a:cs typeface="Times New Roman" panose="02020603050405020304" pitchFamily="18" charset="0"/>
              </a:rPr>
              <a:t>Student’s Name </a:t>
            </a:r>
          </a:p>
          <a:p>
            <a:pPr marL="0" indent="0" algn="ctr">
              <a:buNone/>
            </a:pPr>
            <a:r>
              <a:rPr lang="en-US" sz="2400" dirty="0">
                <a:solidFill>
                  <a:srgbClr val="00B0F0"/>
                </a:solidFill>
                <a:latin typeface="Times New Roman" panose="02020603050405020304" pitchFamily="18" charset="0"/>
                <a:cs typeface="Times New Roman" panose="02020603050405020304" pitchFamily="18" charset="0"/>
              </a:rPr>
              <a:t>Institutional Affiliation </a:t>
            </a:r>
            <a:endParaRPr lang="en-GB" sz="2400" dirty="0">
              <a:solidFill>
                <a:srgbClr val="00B0F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9391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152400"/>
            <a:ext cx="6629400" cy="762000"/>
          </a:xfrm>
        </p:spPr>
        <p:txBody>
          <a:bodyPr/>
          <a:lstStyle/>
          <a:p>
            <a:r>
              <a:rPr lang="en-US" u="sng" dirty="0">
                <a:solidFill>
                  <a:srgbClr val="7030A0"/>
                </a:solidFill>
              </a:rPr>
              <a:t>Translating Theories into Plans </a:t>
            </a:r>
            <a:endParaRPr lang="en-GB" u="sng" dirty="0">
              <a:solidFill>
                <a:srgbClr val="7030A0"/>
              </a:solidFill>
            </a:endParaRPr>
          </a:p>
        </p:txBody>
      </p:sp>
      <p:sp>
        <p:nvSpPr>
          <p:cNvPr id="3" name="Content Placeholder 2"/>
          <p:cNvSpPr>
            <a:spLocks noGrp="1"/>
          </p:cNvSpPr>
          <p:nvPr>
            <p:ph idx="1"/>
          </p:nvPr>
        </p:nvSpPr>
        <p:spPr>
          <a:xfrm>
            <a:off x="152400" y="1066800"/>
            <a:ext cx="7239000" cy="5638800"/>
          </a:xfrm>
        </p:spPr>
        <p:txBody>
          <a:bodyPr>
            <a:normAutofit/>
          </a:bodyPr>
          <a:lstStyle/>
          <a:p>
            <a:r>
              <a:rPr lang="en-US" sz="2400" dirty="0">
                <a:latin typeface="Times New Roman" panose="02020603050405020304" pitchFamily="18" charset="0"/>
                <a:cs typeface="Times New Roman" panose="02020603050405020304" pitchFamily="18" charset="0"/>
              </a:rPr>
              <a:t>Globalization has brought many changes in the world today</a:t>
            </a:r>
          </a:p>
          <a:p>
            <a:r>
              <a:rPr lang="en-US" sz="2400" dirty="0">
                <a:latin typeface="Times New Roman" panose="02020603050405020304" pitchFamily="18" charset="0"/>
                <a:cs typeface="Times New Roman" panose="02020603050405020304" pitchFamily="18" charset="0"/>
              </a:rPr>
              <a:t>This has led to increased diversity patients seeking for health care services</a:t>
            </a:r>
          </a:p>
          <a:p>
            <a:r>
              <a:rPr lang="en-US" sz="2400" dirty="0">
                <a:latin typeface="Times New Roman" panose="02020603050405020304" pitchFamily="18" charset="0"/>
                <a:cs typeface="Times New Roman" panose="02020603050405020304" pitchFamily="18" charset="0"/>
              </a:rPr>
              <a:t>As a result, nursing, like any other health care field, is expected to adapt to the changes</a:t>
            </a:r>
          </a:p>
          <a:p>
            <a:r>
              <a:rPr lang="en-US" sz="2400" dirty="0">
                <a:latin typeface="Times New Roman" panose="02020603050405020304" pitchFamily="18" charset="0"/>
                <a:cs typeface="Times New Roman" panose="02020603050405020304" pitchFamily="18" charset="0"/>
              </a:rPr>
              <a:t>This can be achieved through cultural competences.</a:t>
            </a:r>
          </a:p>
          <a:p>
            <a:r>
              <a:rPr lang="en-US" sz="2400" dirty="0">
                <a:latin typeface="Times New Roman" panose="02020603050405020304" pitchFamily="18" charset="0"/>
                <a:cs typeface="Times New Roman" panose="02020603050405020304" pitchFamily="18" charset="0"/>
              </a:rPr>
              <a:t>Cultural competence models or theories, therefore, plays a significant role </a:t>
            </a:r>
          </a:p>
          <a:p>
            <a:r>
              <a:rPr lang="en-US" sz="2400" dirty="0">
                <a:latin typeface="Times New Roman" panose="02020603050405020304" pitchFamily="18" charset="0"/>
                <a:cs typeface="Times New Roman" panose="02020603050405020304" pitchFamily="18" charset="0"/>
              </a:rPr>
              <a:t>They encourage cultural awareness by helping nurses understand and adapt to various circumstances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1909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1"/>
            <a:ext cx="6858000" cy="685800"/>
          </a:xfrm>
        </p:spPr>
        <p:txBody>
          <a:bodyPr>
            <a:normAutofit/>
          </a:bodyPr>
          <a:lstStyle/>
          <a:p>
            <a:pPr algn="ctr"/>
            <a:r>
              <a:rPr lang="en-US" u="sng" dirty="0">
                <a:solidFill>
                  <a:srgbClr val="7030A0"/>
                </a:solidFill>
                <a:latin typeface="Times New Roman" panose="02020603050405020304" pitchFamily="18" charset="0"/>
                <a:cs typeface="Times New Roman" panose="02020603050405020304" pitchFamily="18" charset="0"/>
              </a:rPr>
              <a:t>Cultural Competence Models </a:t>
            </a:r>
            <a:endParaRPr lang="en-GB"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4799" y="1447800"/>
            <a:ext cx="7467601" cy="4495800"/>
          </a:xfrm>
        </p:spPr>
        <p:txBody>
          <a:bodyPr>
            <a:normAutofit/>
          </a:bodyPr>
          <a:lstStyle/>
          <a:p>
            <a:r>
              <a:rPr lang="en-US" sz="2400" dirty="0">
                <a:latin typeface="Times New Roman" panose="02020603050405020304" pitchFamily="18" charset="0"/>
                <a:cs typeface="Times New Roman" panose="02020603050405020304" pitchFamily="18" charset="0"/>
              </a:rPr>
              <a:t>Transcultural theories are considered important in nursing </a:t>
            </a:r>
          </a:p>
          <a:p>
            <a:r>
              <a:rPr lang="en-US" sz="2400" dirty="0">
                <a:latin typeface="Times New Roman" panose="02020603050405020304" pitchFamily="18" charset="0"/>
                <a:cs typeface="Times New Roman" panose="02020603050405020304" pitchFamily="18" charset="0"/>
              </a:rPr>
              <a:t>Some of the key transcultural models in nursing include:</a:t>
            </a:r>
          </a:p>
          <a:p>
            <a:r>
              <a:rPr lang="en-US" sz="2400" dirty="0" err="1">
                <a:latin typeface="Times New Roman" panose="02020603050405020304" pitchFamily="18" charset="0"/>
                <a:cs typeface="Times New Roman" panose="02020603050405020304" pitchFamily="18" charset="0"/>
              </a:rPr>
              <a:t>Leininger</a:t>
            </a:r>
            <a:r>
              <a:rPr lang="en-US" sz="2400" dirty="0">
                <a:latin typeface="Times New Roman" panose="02020603050405020304" pitchFamily="18" charset="0"/>
                <a:cs typeface="Times New Roman" panose="02020603050405020304" pitchFamily="18" charset="0"/>
              </a:rPr>
              <a:t> sunrise model</a:t>
            </a:r>
          </a:p>
          <a:p>
            <a:r>
              <a:rPr lang="en-US" sz="2400" dirty="0" err="1">
                <a:latin typeface="Times New Roman" panose="02020603050405020304" pitchFamily="18" charset="0"/>
                <a:cs typeface="Times New Roman" panose="02020603050405020304" pitchFamily="18" charset="0"/>
              </a:rPr>
              <a:t>Giger</a:t>
            </a:r>
            <a:r>
              <a:rPr lang="en-US" sz="2400" dirty="0">
                <a:latin typeface="Times New Roman" panose="02020603050405020304" pitchFamily="18" charset="0"/>
                <a:cs typeface="Times New Roman" panose="02020603050405020304" pitchFamily="18" charset="0"/>
              </a:rPr>
              <a:t> and </a:t>
            </a:r>
            <a:r>
              <a:rPr lang="en-US" sz="2400" dirty="0" err="1">
                <a:latin typeface="Times New Roman" panose="02020603050405020304" pitchFamily="18" charset="0"/>
                <a:cs typeface="Times New Roman" panose="02020603050405020304" pitchFamily="18" charset="0"/>
              </a:rPr>
              <a:t>Davidhizar</a:t>
            </a:r>
            <a:r>
              <a:rPr lang="en-US" sz="2400" dirty="0">
                <a:latin typeface="Times New Roman" panose="02020603050405020304" pitchFamily="18" charset="0"/>
                <a:cs typeface="Times New Roman" panose="02020603050405020304" pitchFamily="18" charset="0"/>
              </a:rPr>
              <a:t> transcultural assessment model</a:t>
            </a:r>
          </a:p>
          <a:p>
            <a:r>
              <a:rPr lang="en-US" sz="2400" dirty="0" err="1">
                <a:latin typeface="Times New Roman" panose="02020603050405020304" pitchFamily="18" charset="0"/>
                <a:cs typeface="Times New Roman" panose="02020603050405020304" pitchFamily="18" charset="0"/>
              </a:rPr>
              <a:t>Purnell</a:t>
            </a:r>
            <a:r>
              <a:rPr lang="en-US" sz="2400" dirty="0">
                <a:latin typeface="Times New Roman" panose="02020603050405020304" pitchFamily="18" charset="0"/>
                <a:cs typeface="Times New Roman" panose="02020603050405020304" pitchFamily="18" charset="0"/>
              </a:rPr>
              <a:t> model for cultural competence</a:t>
            </a:r>
          </a:p>
          <a:p>
            <a:r>
              <a:rPr lang="en-US" sz="2400" dirty="0" err="1">
                <a:latin typeface="Times New Roman" panose="02020603050405020304" pitchFamily="18" charset="0"/>
                <a:cs typeface="Times New Roman" panose="02020603050405020304" pitchFamily="18" charset="0"/>
              </a:rPr>
              <a:t>Campinha-Bacote</a:t>
            </a:r>
            <a:r>
              <a:rPr lang="en-US" sz="2400" dirty="0">
                <a:latin typeface="Times New Roman" panose="02020603050405020304" pitchFamily="18" charset="0"/>
                <a:cs typeface="Times New Roman" panose="02020603050405020304" pitchFamily="18" charset="0"/>
              </a:rPr>
              <a:t> model of cultural competence in health care delivery </a:t>
            </a:r>
          </a:p>
        </p:txBody>
      </p:sp>
    </p:spTree>
    <p:extLst>
      <p:ext uri="{BB962C8B-B14F-4D97-AF65-F5344CB8AC3E}">
        <p14:creationId xmlns:p14="http://schemas.microsoft.com/office/powerpoint/2010/main" val="3205922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5867400" cy="755073"/>
          </a:xfrm>
        </p:spPr>
        <p:txBody>
          <a:bodyPr>
            <a:normAutofit/>
          </a:bodyPr>
          <a:lstStyle/>
          <a:p>
            <a:pPr algn="ctr"/>
            <a:r>
              <a:rPr lang="en-US" u="sng" dirty="0" err="1">
                <a:solidFill>
                  <a:srgbClr val="7030A0"/>
                </a:solidFill>
                <a:latin typeface="Times New Roman" panose="02020603050405020304" pitchFamily="18" charset="0"/>
                <a:cs typeface="Times New Roman" panose="02020603050405020304" pitchFamily="18" charset="0"/>
              </a:rPr>
              <a:t>Leininger</a:t>
            </a:r>
            <a:r>
              <a:rPr lang="en-US" u="sng" dirty="0">
                <a:solidFill>
                  <a:srgbClr val="7030A0"/>
                </a:solidFill>
                <a:latin typeface="Times New Roman" panose="02020603050405020304" pitchFamily="18" charset="0"/>
                <a:cs typeface="Times New Roman" panose="02020603050405020304" pitchFamily="18" charset="0"/>
              </a:rPr>
              <a:t> Sunrise Model </a:t>
            </a:r>
            <a:endParaRPr lang="en-GB"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219200"/>
            <a:ext cx="7239000" cy="5334000"/>
          </a:xfrm>
        </p:spPr>
        <p:txBody>
          <a:bodyPr>
            <a:noAutofit/>
          </a:bodyPr>
          <a:lstStyle/>
          <a:p>
            <a:r>
              <a:rPr lang="en-US" sz="2400" dirty="0" err="1">
                <a:latin typeface="Times New Roman" panose="02020603050405020304" pitchFamily="18" charset="0"/>
                <a:cs typeface="Times New Roman" panose="02020603050405020304" pitchFamily="18" charset="0"/>
              </a:rPr>
              <a:t>Leininger</a:t>
            </a:r>
            <a:r>
              <a:rPr lang="en-US" sz="2400" dirty="0">
                <a:latin typeface="Times New Roman" panose="02020603050405020304" pitchFamily="18" charset="0"/>
                <a:cs typeface="Times New Roman" panose="02020603050405020304" pitchFamily="18" charset="0"/>
              </a:rPr>
              <a:t> sunrise model involves anthropological relations and nursing beliefs</a:t>
            </a:r>
          </a:p>
          <a:p>
            <a:r>
              <a:rPr lang="en-US" sz="2400" dirty="0">
                <a:latin typeface="Times New Roman" panose="02020603050405020304" pitchFamily="18" charset="0"/>
                <a:cs typeface="Times New Roman" panose="02020603050405020304" pitchFamily="18" charset="0"/>
              </a:rPr>
              <a:t>In this model, nurses rely on the principles to make cultural evaluation </a:t>
            </a:r>
          </a:p>
          <a:p>
            <a:r>
              <a:rPr lang="en-US" sz="2400" dirty="0">
                <a:latin typeface="Times New Roman" panose="02020603050405020304" pitchFamily="18" charset="0"/>
                <a:cs typeface="Times New Roman" panose="02020603050405020304" pitchFamily="18" charset="0"/>
              </a:rPr>
              <a:t>This model involves different aspects of culture such as: </a:t>
            </a:r>
          </a:p>
          <a:p>
            <a:r>
              <a:rPr lang="en-US" sz="2400" dirty="0">
                <a:latin typeface="Times New Roman" panose="02020603050405020304" pitchFamily="18" charset="0"/>
                <a:cs typeface="Times New Roman" panose="02020603050405020304" pitchFamily="18" charset="0"/>
              </a:rPr>
              <a:t>Religion</a:t>
            </a:r>
          </a:p>
          <a:p>
            <a:r>
              <a:rPr lang="en-US" sz="2400" dirty="0">
                <a:latin typeface="Times New Roman" panose="02020603050405020304" pitchFamily="18" charset="0"/>
                <a:cs typeface="Times New Roman" panose="02020603050405020304" pitchFamily="18" charset="0"/>
              </a:rPr>
              <a:t>Financial dimensions, social and technological dimensions </a:t>
            </a:r>
          </a:p>
          <a:p>
            <a:r>
              <a:rPr lang="en-US" sz="2400" dirty="0">
                <a:latin typeface="Times New Roman" panose="02020603050405020304" pitchFamily="18" charset="0"/>
                <a:cs typeface="Times New Roman" panose="02020603050405020304" pitchFamily="18" charset="0"/>
              </a:rPr>
              <a:t>Educational </a:t>
            </a:r>
          </a:p>
          <a:p>
            <a:r>
              <a:rPr lang="en-US" sz="2400" dirty="0">
                <a:latin typeface="Times New Roman" panose="02020603050405020304" pitchFamily="18" charset="0"/>
                <a:cs typeface="Times New Roman" panose="02020603050405020304" pitchFamily="18" charset="0"/>
              </a:rPr>
              <a:t>Legal </a:t>
            </a:r>
            <a:r>
              <a:rPr lang="en-GB" sz="2400" dirty="0">
                <a:latin typeface="Times New Roman" panose="02020603050405020304" pitchFamily="18" charset="0"/>
                <a:cs typeface="Times New Roman" panose="02020603050405020304" pitchFamily="18" charset="0"/>
              </a:rPr>
              <a:t>and political dimensions </a:t>
            </a:r>
          </a:p>
          <a:p>
            <a:r>
              <a:rPr lang="en-US" sz="2400" dirty="0">
                <a:latin typeface="Times New Roman" panose="02020603050405020304" pitchFamily="18" charset="0"/>
                <a:cs typeface="Times New Roman" panose="02020603050405020304" pitchFamily="18" charset="0"/>
              </a:rPr>
              <a:t>Language and social environment </a:t>
            </a:r>
          </a:p>
        </p:txBody>
      </p:sp>
    </p:spTree>
    <p:extLst>
      <p:ext uri="{BB962C8B-B14F-4D97-AF65-F5344CB8AC3E}">
        <p14:creationId xmlns:p14="http://schemas.microsoft.com/office/powerpoint/2010/main" val="2947998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6858000" cy="762000"/>
          </a:xfrm>
        </p:spPr>
        <p:txBody>
          <a:bodyPr/>
          <a:lstStyle/>
          <a:p>
            <a:pPr algn="ctr"/>
            <a:r>
              <a:rPr lang="en-US" u="sng" dirty="0">
                <a:solidFill>
                  <a:srgbClr val="7030A0"/>
                </a:solidFill>
                <a:latin typeface="Times New Roman" panose="02020603050405020304" pitchFamily="18" charset="0"/>
                <a:cs typeface="Times New Roman" panose="02020603050405020304" pitchFamily="18" charset="0"/>
              </a:rPr>
              <a:t>Application of </a:t>
            </a:r>
            <a:r>
              <a:rPr lang="en-US" u="sng" dirty="0" err="1">
                <a:solidFill>
                  <a:srgbClr val="7030A0"/>
                </a:solidFill>
                <a:latin typeface="Times New Roman" panose="02020603050405020304" pitchFamily="18" charset="0"/>
                <a:cs typeface="Times New Roman" panose="02020603050405020304" pitchFamily="18" charset="0"/>
              </a:rPr>
              <a:t>Leininger’s</a:t>
            </a:r>
            <a:r>
              <a:rPr lang="en-US" u="sng" dirty="0">
                <a:solidFill>
                  <a:srgbClr val="7030A0"/>
                </a:solidFill>
                <a:latin typeface="Times New Roman" panose="02020603050405020304" pitchFamily="18" charset="0"/>
                <a:cs typeface="Times New Roman" panose="02020603050405020304" pitchFamily="18" charset="0"/>
              </a:rPr>
              <a:t> Model </a:t>
            </a:r>
            <a:endParaRPr lang="en-GB"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762001"/>
            <a:ext cx="7239000" cy="5486400"/>
          </a:xfrm>
        </p:spPr>
        <p:txBody>
          <a:bodyPr>
            <a:normAutofit/>
          </a:bodyPr>
          <a:lstStyle/>
          <a:p>
            <a:r>
              <a:rPr lang="en-US" sz="2400" dirty="0">
                <a:latin typeface="Times New Roman" panose="02020603050405020304" pitchFamily="18" charset="0"/>
                <a:cs typeface="Times New Roman" panose="02020603050405020304" pitchFamily="18" charset="0"/>
              </a:rPr>
              <a:t>In health care delivery, </a:t>
            </a:r>
            <a:r>
              <a:rPr lang="en-US" sz="2400" dirty="0" err="1">
                <a:latin typeface="Times New Roman" panose="02020603050405020304" pitchFamily="18" charset="0"/>
                <a:cs typeface="Times New Roman" panose="02020603050405020304" pitchFamily="18" charset="0"/>
              </a:rPr>
              <a:t>Leininger</a:t>
            </a:r>
            <a:r>
              <a:rPr lang="en-US" sz="2400" dirty="0">
                <a:latin typeface="Times New Roman" panose="02020603050405020304" pitchFamily="18" charset="0"/>
                <a:cs typeface="Times New Roman" panose="02020603050405020304" pitchFamily="18" charset="0"/>
              </a:rPr>
              <a:t> sunrise model can be applied through the following: </a:t>
            </a:r>
          </a:p>
          <a:p>
            <a:r>
              <a:rPr lang="en-US" sz="2400" dirty="0">
                <a:latin typeface="Times New Roman" panose="02020603050405020304" pitchFamily="18" charset="0"/>
                <a:cs typeface="Times New Roman" panose="02020603050405020304" pitchFamily="18" charset="0"/>
              </a:rPr>
              <a:t>Nursing considers the patients’ spiritual, cultural and physical needs </a:t>
            </a:r>
          </a:p>
          <a:p>
            <a:r>
              <a:rPr lang="en-US" sz="2400" dirty="0">
                <a:latin typeface="Times New Roman" panose="02020603050405020304" pitchFamily="18" charset="0"/>
                <a:cs typeface="Times New Roman" panose="02020603050405020304" pitchFamily="18" charset="0"/>
              </a:rPr>
              <a:t>The model also helps nurses avoid stereotypical judgments on patients</a:t>
            </a:r>
          </a:p>
          <a:p>
            <a:r>
              <a:rPr lang="en-US" sz="2400" dirty="0">
                <a:latin typeface="Times New Roman" panose="02020603050405020304" pitchFamily="18" charset="0"/>
                <a:cs typeface="Times New Roman" panose="02020603050405020304" pitchFamily="18" charset="0"/>
              </a:rPr>
              <a:t>Nurses are able to support the cultural practices where they work</a:t>
            </a:r>
          </a:p>
          <a:p>
            <a:r>
              <a:rPr lang="en-US" sz="2400" dirty="0">
                <a:latin typeface="Times New Roman" panose="02020603050405020304" pitchFamily="18" charset="0"/>
                <a:cs typeface="Times New Roman" panose="02020603050405020304" pitchFamily="18" charset="0"/>
              </a:rPr>
              <a:t>Enables the nurse to modify the care delivered to suit the needs of the patient’s cultural needs</a:t>
            </a:r>
          </a:p>
          <a:p>
            <a:r>
              <a:rPr lang="en-US" sz="2400" dirty="0">
                <a:latin typeface="Times New Roman" panose="02020603050405020304" pitchFamily="18" charset="0"/>
                <a:cs typeface="Times New Roman" panose="02020603050405020304" pitchFamily="18" charset="0"/>
              </a:rPr>
              <a:t>Enables the nurse to prevent cultural harms to their place of work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8292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6781800" cy="838200"/>
          </a:xfrm>
        </p:spPr>
        <p:txBody>
          <a:bodyPr/>
          <a:lstStyle/>
          <a:p>
            <a:pPr algn="ctr"/>
            <a:r>
              <a:rPr lang="en-US" u="sng" dirty="0" err="1">
                <a:solidFill>
                  <a:srgbClr val="7030A0"/>
                </a:solidFill>
                <a:latin typeface="Times New Roman" panose="02020603050405020304" pitchFamily="18" charset="0"/>
                <a:cs typeface="Times New Roman" panose="02020603050405020304" pitchFamily="18" charset="0"/>
              </a:rPr>
              <a:t>Giger</a:t>
            </a:r>
            <a:r>
              <a:rPr lang="en-US" u="sng" dirty="0">
                <a:solidFill>
                  <a:srgbClr val="7030A0"/>
                </a:solidFill>
                <a:latin typeface="Times New Roman" panose="02020603050405020304" pitchFamily="18" charset="0"/>
                <a:cs typeface="Times New Roman" panose="02020603050405020304" pitchFamily="18" charset="0"/>
              </a:rPr>
              <a:t> and </a:t>
            </a:r>
            <a:r>
              <a:rPr lang="en-US" u="sng" dirty="0" err="1">
                <a:solidFill>
                  <a:srgbClr val="7030A0"/>
                </a:solidFill>
                <a:latin typeface="Times New Roman" panose="02020603050405020304" pitchFamily="18" charset="0"/>
                <a:cs typeface="Times New Roman" panose="02020603050405020304" pitchFamily="18" charset="0"/>
              </a:rPr>
              <a:t>Davidhizar</a:t>
            </a:r>
            <a:r>
              <a:rPr lang="en-US" u="sng" dirty="0">
                <a:solidFill>
                  <a:srgbClr val="7030A0"/>
                </a:solidFill>
                <a:latin typeface="Times New Roman" panose="02020603050405020304" pitchFamily="18" charset="0"/>
                <a:cs typeface="Times New Roman" panose="02020603050405020304" pitchFamily="18" charset="0"/>
              </a:rPr>
              <a:t> Model </a:t>
            </a:r>
            <a:endParaRPr lang="en-GB"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52400" y="838200"/>
            <a:ext cx="7696200" cy="6019800"/>
          </a:xfrm>
        </p:spPr>
        <p:txBody>
          <a:bodyPr>
            <a:normAutofit/>
          </a:bodyPr>
          <a:lstStyle/>
          <a:p>
            <a:r>
              <a:rPr lang="en-US" sz="2400" dirty="0" err="1">
                <a:latin typeface="Times New Roman" panose="02020603050405020304" pitchFamily="18" charset="0"/>
                <a:cs typeface="Times New Roman" panose="02020603050405020304" pitchFamily="18" charset="0"/>
              </a:rPr>
              <a:t>Giger</a:t>
            </a:r>
            <a:r>
              <a:rPr lang="en-US" sz="2400" dirty="0">
                <a:latin typeface="Times New Roman" panose="02020603050405020304" pitchFamily="18" charset="0"/>
                <a:cs typeface="Times New Roman" panose="02020603050405020304" pitchFamily="18" charset="0"/>
              </a:rPr>
              <a:t> and </a:t>
            </a:r>
            <a:r>
              <a:rPr lang="en-US" sz="2400" dirty="0" err="1">
                <a:latin typeface="Times New Roman" panose="02020603050405020304" pitchFamily="18" charset="0"/>
                <a:cs typeface="Times New Roman" panose="02020603050405020304" pitchFamily="18" charset="0"/>
              </a:rPr>
              <a:t>Davidhizar</a:t>
            </a:r>
            <a:r>
              <a:rPr lang="en-US" sz="2400" dirty="0">
                <a:latin typeface="Times New Roman" panose="02020603050405020304" pitchFamily="18" charset="0"/>
                <a:cs typeface="Times New Roman" panose="02020603050405020304" pitchFamily="18" charset="0"/>
              </a:rPr>
              <a:t> transcultural assessment model involves the six dimensions of culture:</a:t>
            </a:r>
          </a:p>
          <a:p>
            <a:r>
              <a:rPr lang="en-US" sz="2400" dirty="0">
                <a:latin typeface="Times New Roman" panose="02020603050405020304" pitchFamily="18" charset="0"/>
                <a:cs typeface="Times New Roman" panose="02020603050405020304" pitchFamily="18" charset="0"/>
              </a:rPr>
              <a:t>Communication </a:t>
            </a:r>
          </a:p>
          <a:p>
            <a:r>
              <a:rPr lang="en-US" sz="2400" dirty="0">
                <a:latin typeface="Times New Roman" panose="02020603050405020304" pitchFamily="18" charset="0"/>
                <a:cs typeface="Times New Roman" panose="02020603050405020304" pitchFamily="18" charset="0"/>
              </a:rPr>
              <a:t>Space</a:t>
            </a:r>
          </a:p>
          <a:p>
            <a:r>
              <a:rPr lang="en-US" sz="2400" dirty="0">
                <a:latin typeface="Times New Roman" panose="02020603050405020304" pitchFamily="18" charset="0"/>
                <a:cs typeface="Times New Roman" panose="02020603050405020304" pitchFamily="18" charset="0"/>
              </a:rPr>
              <a:t>Social organization</a:t>
            </a:r>
          </a:p>
          <a:p>
            <a:r>
              <a:rPr lang="en-US" sz="2400" dirty="0">
                <a:latin typeface="Times New Roman" panose="02020603050405020304" pitchFamily="18" charset="0"/>
                <a:cs typeface="Times New Roman" panose="02020603050405020304" pitchFamily="18" charset="0"/>
              </a:rPr>
              <a:t>Time</a:t>
            </a:r>
          </a:p>
          <a:p>
            <a:r>
              <a:rPr lang="en-US" sz="2400" dirty="0">
                <a:latin typeface="Times New Roman" panose="02020603050405020304" pitchFamily="18" charset="0"/>
                <a:cs typeface="Times New Roman" panose="02020603050405020304" pitchFamily="18" charset="0"/>
              </a:rPr>
              <a:t>Environmental control </a:t>
            </a:r>
          </a:p>
          <a:p>
            <a:r>
              <a:rPr lang="en-US" sz="2400" dirty="0">
                <a:latin typeface="Times New Roman" panose="02020603050405020304" pitchFamily="18" charset="0"/>
                <a:cs typeface="Times New Roman" panose="02020603050405020304" pitchFamily="18" charset="0"/>
              </a:rPr>
              <a:t>Biological variation </a:t>
            </a:r>
          </a:p>
          <a:p>
            <a:r>
              <a:rPr lang="en-US" sz="2400" dirty="0">
                <a:latin typeface="Times New Roman" panose="02020603050405020304" pitchFamily="18" charset="0"/>
                <a:cs typeface="Times New Roman" panose="02020603050405020304" pitchFamily="18" charset="0"/>
              </a:rPr>
              <a:t>Each of these dimensions affect health care delivery in different ways</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7837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7162800" cy="990600"/>
          </a:xfrm>
        </p:spPr>
        <p:txBody>
          <a:bodyPr>
            <a:normAutofit fontScale="90000"/>
          </a:bodyPr>
          <a:lstStyle/>
          <a:p>
            <a:pPr algn="ctr"/>
            <a:r>
              <a:rPr lang="en-US" u="sng" dirty="0">
                <a:solidFill>
                  <a:srgbClr val="7030A0"/>
                </a:solidFill>
                <a:latin typeface="Times New Roman" panose="02020603050405020304" pitchFamily="18" charset="0"/>
                <a:cs typeface="Times New Roman" panose="02020603050405020304" pitchFamily="18" charset="0"/>
              </a:rPr>
              <a:t>Application of Ginger and </a:t>
            </a:r>
            <a:r>
              <a:rPr lang="en-US" u="sng" dirty="0" err="1">
                <a:solidFill>
                  <a:srgbClr val="7030A0"/>
                </a:solidFill>
                <a:latin typeface="Times New Roman" panose="02020603050405020304" pitchFamily="18" charset="0"/>
                <a:cs typeface="Times New Roman" panose="02020603050405020304" pitchFamily="18" charset="0"/>
              </a:rPr>
              <a:t>Davidhizar’s</a:t>
            </a:r>
            <a:r>
              <a:rPr lang="en-US" u="sng" dirty="0">
                <a:solidFill>
                  <a:srgbClr val="7030A0"/>
                </a:solidFill>
                <a:latin typeface="Times New Roman" panose="02020603050405020304" pitchFamily="18" charset="0"/>
                <a:cs typeface="Times New Roman" panose="02020603050405020304" pitchFamily="18" charset="0"/>
              </a:rPr>
              <a:t> Model </a:t>
            </a:r>
            <a:endParaRPr lang="en-GB"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599" y="1295400"/>
            <a:ext cx="7696201" cy="4800600"/>
          </a:xfrm>
        </p:spPr>
        <p:txBody>
          <a:bodyPr>
            <a:normAutofit/>
          </a:bodyPr>
          <a:lstStyle/>
          <a:p>
            <a:r>
              <a:rPr lang="en-US" sz="2400" dirty="0">
                <a:latin typeface="Times New Roman" panose="02020603050405020304" pitchFamily="18" charset="0"/>
                <a:cs typeface="Times New Roman" panose="02020603050405020304" pitchFamily="18" charset="0"/>
              </a:rPr>
              <a:t>Language barrier can bring misunderstanding </a:t>
            </a:r>
          </a:p>
          <a:p>
            <a:r>
              <a:rPr lang="en-US" sz="2400" dirty="0">
                <a:latin typeface="Times New Roman" panose="02020603050405020304" pitchFamily="18" charset="0"/>
                <a:cs typeface="Times New Roman" panose="02020603050405020304" pitchFamily="18" charset="0"/>
              </a:rPr>
              <a:t>Personal space is defined differently by different cultures </a:t>
            </a:r>
          </a:p>
          <a:p>
            <a:r>
              <a:rPr lang="en-US" sz="2400" dirty="0">
                <a:latin typeface="Times New Roman" panose="02020603050405020304" pitchFamily="18" charset="0"/>
                <a:cs typeface="Times New Roman" panose="02020603050405020304" pitchFamily="18" charset="0"/>
              </a:rPr>
              <a:t>The cultural groups such family, duties and beliefs</a:t>
            </a:r>
          </a:p>
          <a:p>
            <a:r>
              <a:rPr lang="en-US" sz="2400" dirty="0">
                <a:latin typeface="Times New Roman" panose="02020603050405020304" pitchFamily="18" charset="0"/>
                <a:cs typeface="Times New Roman" panose="02020603050405020304" pitchFamily="18" charset="0"/>
              </a:rPr>
              <a:t>Time can divided as clock-oriented or socially oriented </a:t>
            </a:r>
          </a:p>
          <a:p>
            <a:r>
              <a:rPr lang="en-US" sz="2400" dirty="0">
                <a:latin typeface="Times New Roman" panose="02020603050405020304" pitchFamily="18" charset="0"/>
                <a:cs typeface="Times New Roman" panose="02020603050405020304" pitchFamily="18" charset="0"/>
              </a:rPr>
              <a:t>Environmental control involves how nurses interpret both internal and external factors </a:t>
            </a:r>
          </a:p>
          <a:p>
            <a:r>
              <a:rPr lang="en-US" sz="2400" dirty="0">
                <a:latin typeface="Times New Roman" panose="02020603050405020304" pitchFamily="18" charset="0"/>
                <a:cs typeface="Times New Roman" panose="02020603050405020304" pitchFamily="18" charset="0"/>
              </a:rPr>
              <a:t>Biological dimension helps nurses understand how people differ in terms of biological orientation</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2357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6477000" cy="838200"/>
          </a:xfrm>
        </p:spPr>
        <p:txBody>
          <a:bodyPr/>
          <a:lstStyle/>
          <a:p>
            <a:pPr algn="ctr"/>
            <a:r>
              <a:rPr lang="en-US" u="sng" dirty="0" err="1">
                <a:solidFill>
                  <a:srgbClr val="7030A0"/>
                </a:solidFill>
              </a:rPr>
              <a:t>Purnell</a:t>
            </a:r>
            <a:r>
              <a:rPr lang="en-US" u="sng" dirty="0">
                <a:solidFill>
                  <a:srgbClr val="7030A0"/>
                </a:solidFill>
              </a:rPr>
              <a:t> Model </a:t>
            </a:r>
            <a:endParaRPr lang="en-GB" u="sng" dirty="0">
              <a:solidFill>
                <a:srgbClr val="7030A0"/>
              </a:solidFill>
            </a:endParaRPr>
          </a:p>
        </p:txBody>
      </p:sp>
      <p:sp>
        <p:nvSpPr>
          <p:cNvPr id="3" name="Content Placeholder 2"/>
          <p:cNvSpPr>
            <a:spLocks noGrp="1"/>
          </p:cNvSpPr>
          <p:nvPr>
            <p:ph idx="1"/>
          </p:nvPr>
        </p:nvSpPr>
        <p:spPr>
          <a:xfrm>
            <a:off x="228600" y="865517"/>
            <a:ext cx="7467600" cy="5382883"/>
          </a:xfrm>
        </p:spPr>
        <p:txBody>
          <a:bodyPr>
            <a:noAutofit/>
          </a:bodyPr>
          <a:lstStyle/>
          <a:p>
            <a:r>
              <a:rPr lang="en-US" sz="2400" dirty="0" err="1">
                <a:latin typeface="Times New Roman" panose="02020603050405020304" pitchFamily="18" charset="0"/>
                <a:cs typeface="Times New Roman" panose="02020603050405020304" pitchFamily="18" charset="0"/>
              </a:rPr>
              <a:t>Purnell</a:t>
            </a:r>
            <a:r>
              <a:rPr lang="en-US" sz="2400" dirty="0">
                <a:latin typeface="Times New Roman" panose="02020603050405020304" pitchFamily="18" charset="0"/>
                <a:cs typeface="Times New Roman" panose="02020603050405020304" pitchFamily="18" charset="0"/>
              </a:rPr>
              <a:t> model emphasizes on different attributes of various cultures </a:t>
            </a:r>
          </a:p>
          <a:p>
            <a:r>
              <a:rPr lang="en-US" sz="2400" dirty="0">
                <a:latin typeface="Times New Roman" panose="02020603050405020304" pitchFamily="18" charset="0"/>
                <a:cs typeface="Times New Roman" panose="02020603050405020304" pitchFamily="18" charset="0"/>
              </a:rPr>
              <a:t>The model includes twelve dimensions or domains including: </a:t>
            </a:r>
          </a:p>
          <a:p>
            <a:r>
              <a:rPr lang="en-US" sz="2400" dirty="0">
                <a:latin typeface="Times New Roman" panose="02020603050405020304" pitchFamily="18" charset="0"/>
                <a:cs typeface="Times New Roman" panose="02020603050405020304" pitchFamily="18" charset="0"/>
              </a:rPr>
              <a:t>Heritage</a:t>
            </a:r>
            <a:r>
              <a:rPr lang="en-GB" sz="2400" dirty="0">
                <a:latin typeface="Times New Roman" panose="02020603050405020304" pitchFamily="18" charset="0"/>
                <a:cs typeface="Times New Roman" panose="02020603050405020304" pitchFamily="18" charset="0"/>
              </a:rPr>
              <a:t>, communication, and family roles</a:t>
            </a:r>
          </a:p>
          <a:p>
            <a:r>
              <a:rPr lang="en-US" sz="2400" dirty="0">
                <a:latin typeface="Times New Roman" panose="02020603050405020304" pitchFamily="18" charset="0"/>
                <a:cs typeface="Times New Roman" panose="02020603050405020304" pitchFamily="18" charset="0"/>
              </a:rPr>
              <a:t>Organization, workforce issues, and bio-cultural issues </a:t>
            </a:r>
          </a:p>
          <a:p>
            <a:r>
              <a:rPr lang="en-US" sz="2400" dirty="0">
                <a:latin typeface="Times New Roman" panose="02020603050405020304" pitchFamily="18" charset="0"/>
                <a:cs typeface="Times New Roman" panose="02020603050405020304" pitchFamily="18" charset="0"/>
              </a:rPr>
              <a:t>Ecology, high-risk behaviors, nutrition and pregnancy </a:t>
            </a:r>
          </a:p>
          <a:p>
            <a:r>
              <a:rPr lang="en-US" sz="2400" dirty="0">
                <a:latin typeface="Times New Roman" panose="02020603050405020304" pitchFamily="18" charset="0"/>
                <a:cs typeface="Times New Roman" panose="02020603050405020304" pitchFamily="18" charset="0"/>
              </a:rPr>
              <a:t>Death rituals, spirituality, health care practices </a:t>
            </a:r>
          </a:p>
          <a:p>
            <a:r>
              <a:rPr lang="en-US" sz="2400" dirty="0">
                <a:latin typeface="Times New Roman" panose="02020603050405020304" pitchFamily="18" charset="0"/>
                <a:cs typeface="Times New Roman" panose="02020603050405020304" pitchFamily="18" charset="0"/>
              </a:rPr>
              <a:t>Health care professionals </a:t>
            </a:r>
          </a:p>
          <a:p>
            <a:r>
              <a:rPr lang="en-US" sz="2400" dirty="0">
                <a:latin typeface="Times New Roman" panose="02020603050405020304" pitchFamily="18" charset="0"/>
                <a:cs typeface="Times New Roman" panose="02020603050405020304" pitchFamily="18" charset="0"/>
              </a:rPr>
              <a:t>However, they are all organized into community, person and family.</a:t>
            </a:r>
          </a:p>
        </p:txBody>
      </p:sp>
    </p:spTree>
    <p:extLst>
      <p:ext uri="{BB962C8B-B14F-4D97-AF65-F5344CB8AC3E}">
        <p14:creationId xmlns:p14="http://schemas.microsoft.com/office/powerpoint/2010/main" val="149936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 y="-34636"/>
            <a:ext cx="6781801" cy="872836"/>
          </a:xfrm>
        </p:spPr>
        <p:txBody>
          <a:bodyPr/>
          <a:lstStyle/>
          <a:p>
            <a:pPr algn="ctr"/>
            <a:r>
              <a:rPr lang="en-US" u="sng" dirty="0">
                <a:solidFill>
                  <a:srgbClr val="7030A0"/>
                </a:solidFill>
                <a:latin typeface="Times New Roman" panose="02020603050405020304" pitchFamily="18" charset="0"/>
                <a:cs typeface="Times New Roman" panose="02020603050405020304" pitchFamily="18" charset="0"/>
              </a:rPr>
              <a:t>Application of </a:t>
            </a:r>
            <a:r>
              <a:rPr lang="en-US" u="sng" dirty="0" err="1">
                <a:solidFill>
                  <a:srgbClr val="7030A0"/>
                </a:solidFill>
                <a:latin typeface="Times New Roman" panose="02020603050405020304" pitchFamily="18" charset="0"/>
                <a:cs typeface="Times New Roman" panose="02020603050405020304" pitchFamily="18" charset="0"/>
              </a:rPr>
              <a:t>Purnell</a:t>
            </a:r>
            <a:r>
              <a:rPr lang="en-US" u="sng" dirty="0">
                <a:solidFill>
                  <a:srgbClr val="7030A0"/>
                </a:solidFill>
                <a:latin typeface="Times New Roman" panose="02020603050405020304" pitchFamily="18" charset="0"/>
                <a:cs typeface="Times New Roman" panose="02020603050405020304" pitchFamily="18" charset="0"/>
              </a:rPr>
              <a:t> Model </a:t>
            </a:r>
            <a:endParaRPr lang="en-GB"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990600"/>
            <a:ext cx="7467600" cy="5486400"/>
          </a:xfrm>
        </p:spPr>
        <p:txBody>
          <a:bodyPr>
            <a:normAutofit/>
          </a:bodyPr>
          <a:lstStyle/>
          <a:p>
            <a:r>
              <a:rPr lang="en-US" sz="2400" dirty="0">
                <a:latin typeface="Times New Roman" panose="02020603050405020304" pitchFamily="18" charset="0"/>
                <a:cs typeface="Times New Roman" panose="02020603050405020304" pitchFamily="18" charset="0"/>
              </a:rPr>
              <a:t>In nursing, </a:t>
            </a:r>
            <a:r>
              <a:rPr lang="en-US" sz="2400" dirty="0" err="1">
                <a:latin typeface="Times New Roman" panose="02020603050405020304" pitchFamily="18" charset="0"/>
                <a:cs typeface="Times New Roman" panose="02020603050405020304" pitchFamily="18" charset="0"/>
              </a:rPr>
              <a:t>Purnell</a:t>
            </a:r>
            <a:r>
              <a:rPr lang="en-US" sz="2400" dirty="0">
                <a:latin typeface="Times New Roman" panose="02020603050405020304" pitchFamily="18" charset="0"/>
                <a:cs typeface="Times New Roman" panose="02020603050405020304" pitchFamily="18" charset="0"/>
              </a:rPr>
              <a:t> model can be applicable in many ways:</a:t>
            </a:r>
          </a:p>
          <a:p>
            <a:r>
              <a:rPr lang="en-US" sz="2400" dirty="0">
                <a:latin typeface="Times New Roman" panose="02020603050405020304" pitchFamily="18" charset="0"/>
                <a:cs typeface="Times New Roman" panose="02020603050405020304" pitchFamily="18" charset="0"/>
              </a:rPr>
              <a:t>Helps the nurse understand how each domain relates to health care </a:t>
            </a:r>
          </a:p>
          <a:p>
            <a:r>
              <a:rPr lang="en-US" sz="2400" dirty="0">
                <a:latin typeface="Times New Roman" panose="02020603050405020304" pitchFamily="18" charset="0"/>
                <a:cs typeface="Times New Roman" panose="02020603050405020304" pitchFamily="18" charset="0"/>
              </a:rPr>
              <a:t>This model is applied in nursing education </a:t>
            </a:r>
            <a:r>
              <a:rPr lang="en-GB" sz="2400" dirty="0">
                <a:latin typeface="Times New Roman" panose="02020603050405020304" pitchFamily="18" charset="0"/>
                <a:cs typeface="Times New Roman" panose="02020603050405020304" pitchFamily="18" charset="0"/>
              </a:rPr>
              <a:t>to:</a:t>
            </a:r>
          </a:p>
          <a:p>
            <a:r>
              <a:rPr lang="en-US" sz="2400" dirty="0">
                <a:latin typeface="Times New Roman" panose="02020603050405020304" pitchFamily="18" charset="0"/>
                <a:cs typeface="Times New Roman" panose="02020603050405020304" pitchFamily="18" charset="0"/>
              </a:rPr>
              <a:t>Enhance flexibility of nurses</a:t>
            </a:r>
          </a:p>
          <a:p>
            <a:r>
              <a:rPr lang="en-US" sz="2400" dirty="0">
                <a:latin typeface="Times New Roman" panose="02020603050405020304" pitchFamily="18" charset="0"/>
                <a:cs typeface="Times New Roman" panose="02020603050405020304" pitchFamily="18" charset="0"/>
              </a:rPr>
              <a:t>Improve nurses competency</a:t>
            </a:r>
          </a:p>
          <a:p>
            <a:r>
              <a:rPr lang="en-US" sz="2400" dirty="0">
                <a:latin typeface="Times New Roman" panose="02020603050405020304" pitchFamily="18" charset="0"/>
                <a:cs typeface="Times New Roman" panose="02020603050405020304" pitchFamily="18" charset="0"/>
              </a:rPr>
              <a:t>Enables nurses to learn different features and characteristics of different cultures </a:t>
            </a:r>
          </a:p>
          <a:p>
            <a:r>
              <a:rPr lang="en-US" sz="2400" dirty="0">
                <a:latin typeface="Times New Roman" panose="02020603050405020304" pitchFamily="18" charset="0"/>
                <a:cs typeface="Times New Roman" panose="02020603050405020304" pitchFamily="18" charset="0"/>
              </a:rPr>
              <a:t>Encourages nurses to consider different cultural aspects that influence their patient’s perception </a:t>
            </a:r>
          </a:p>
        </p:txBody>
      </p:sp>
    </p:spTree>
    <p:extLst>
      <p:ext uri="{BB962C8B-B14F-4D97-AF65-F5344CB8AC3E}">
        <p14:creationId xmlns:p14="http://schemas.microsoft.com/office/powerpoint/2010/main" val="595001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6781800" cy="762000"/>
          </a:xfrm>
        </p:spPr>
        <p:txBody>
          <a:bodyPr/>
          <a:lstStyle/>
          <a:p>
            <a:pPr algn="ctr"/>
            <a:r>
              <a:rPr lang="en-US" u="sng" dirty="0" err="1">
                <a:solidFill>
                  <a:srgbClr val="7030A0"/>
                </a:solidFill>
                <a:latin typeface="Times New Roman" panose="02020603050405020304" pitchFamily="18" charset="0"/>
                <a:cs typeface="Times New Roman" panose="02020603050405020304" pitchFamily="18" charset="0"/>
              </a:rPr>
              <a:t>Campinha-Bacote</a:t>
            </a:r>
            <a:r>
              <a:rPr lang="en-US" u="sng" dirty="0">
                <a:solidFill>
                  <a:srgbClr val="7030A0"/>
                </a:solidFill>
                <a:latin typeface="Times New Roman" panose="02020603050405020304" pitchFamily="18" charset="0"/>
                <a:cs typeface="Times New Roman" panose="02020603050405020304" pitchFamily="18" charset="0"/>
              </a:rPr>
              <a:t> Model </a:t>
            </a:r>
            <a:endParaRPr lang="en-GB"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066800"/>
            <a:ext cx="7696200" cy="4953000"/>
          </a:xfrm>
        </p:spPr>
        <p:txBody>
          <a:bodyPr>
            <a:normAutofit/>
          </a:bodyPr>
          <a:lstStyle/>
          <a:p>
            <a:r>
              <a:rPr lang="en-US" sz="2400" dirty="0" err="1">
                <a:latin typeface="Times New Roman" panose="02020603050405020304" pitchFamily="18" charset="0"/>
                <a:cs typeface="Times New Roman" panose="02020603050405020304" pitchFamily="18" charset="0"/>
              </a:rPr>
              <a:t>Campinha-Bacote</a:t>
            </a:r>
            <a:r>
              <a:rPr lang="en-US" sz="2400" dirty="0">
                <a:latin typeface="Times New Roman" panose="02020603050405020304" pitchFamily="18" charset="0"/>
                <a:cs typeface="Times New Roman" panose="02020603050405020304" pitchFamily="18" charset="0"/>
              </a:rPr>
              <a:t> model of cultural competence looks as the cultural competency as a process (</a:t>
            </a:r>
            <a:r>
              <a:rPr lang="en-US" sz="2400" dirty="0" err="1">
                <a:latin typeface="Times New Roman" panose="02020603050405020304" pitchFamily="18" charset="0"/>
                <a:cs typeface="Times New Roman" panose="02020603050405020304" pitchFamily="18" charset="0"/>
              </a:rPr>
              <a:t>Campinha-Bacote</a:t>
            </a:r>
            <a:r>
              <a:rPr lang="en-US" sz="2400" dirty="0">
                <a:latin typeface="Times New Roman" panose="02020603050405020304" pitchFamily="18" charset="0"/>
                <a:cs typeface="Times New Roman" panose="02020603050405020304" pitchFamily="18" charset="0"/>
              </a:rPr>
              <a:t>, 2002).</a:t>
            </a:r>
          </a:p>
          <a:p>
            <a:r>
              <a:rPr lang="en-US" sz="2400" dirty="0">
                <a:latin typeface="Times New Roman" panose="02020603050405020304" pitchFamily="18" charset="0"/>
                <a:cs typeface="Times New Roman" panose="02020603050405020304" pitchFamily="18" charset="0"/>
              </a:rPr>
              <a:t>This models defines cultural competency in nursing as a process in which the nurse strives to achieve greater efficiency as well as the ability to work in a culturally diverse environment   (</a:t>
            </a:r>
            <a:r>
              <a:rPr lang="en-US" sz="2400" dirty="0" err="1">
                <a:latin typeface="Times New Roman" panose="02020603050405020304" pitchFamily="18" charset="0"/>
                <a:cs typeface="Times New Roman" panose="02020603050405020304" pitchFamily="18" charset="0"/>
              </a:rPr>
              <a:t>Campinha-Bacote</a:t>
            </a:r>
            <a:r>
              <a:rPr lang="en-US" sz="2400" dirty="0">
                <a:latin typeface="Times New Roman" panose="02020603050405020304" pitchFamily="18" charset="0"/>
                <a:cs typeface="Times New Roman" panose="02020603050405020304" pitchFamily="18" charset="0"/>
              </a:rPr>
              <a:t>, 2002).</a:t>
            </a:r>
          </a:p>
          <a:p>
            <a:r>
              <a:rPr lang="en-US" sz="2400" dirty="0">
                <a:latin typeface="Times New Roman" panose="02020603050405020304" pitchFamily="18" charset="0"/>
                <a:cs typeface="Times New Roman" panose="02020603050405020304" pitchFamily="18" charset="0"/>
              </a:rPr>
              <a:t> However, to achieve this competency, </a:t>
            </a:r>
            <a:r>
              <a:rPr lang="en-US" sz="2400" dirty="0" err="1">
                <a:latin typeface="Times New Roman" panose="02020603050405020304" pitchFamily="18" charset="0"/>
                <a:cs typeface="Times New Roman" panose="02020603050405020304" pitchFamily="18" charset="0"/>
              </a:rPr>
              <a:t>Campinha-Bacote</a:t>
            </a:r>
            <a:r>
              <a:rPr lang="en-US" sz="2400" dirty="0">
                <a:latin typeface="Times New Roman" panose="02020603050405020304" pitchFamily="18" charset="0"/>
                <a:cs typeface="Times New Roman" panose="02020603050405020304" pitchFamily="18" charset="0"/>
              </a:rPr>
              <a:t> explains that the nurse must consider all the components involved in the process such as cultural awareness, cultural skills, knowledge, encounter, and culture desire.</a:t>
            </a:r>
          </a:p>
        </p:txBody>
      </p:sp>
    </p:spTree>
    <p:extLst>
      <p:ext uri="{BB962C8B-B14F-4D97-AF65-F5344CB8AC3E}">
        <p14:creationId xmlns:p14="http://schemas.microsoft.com/office/powerpoint/2010/main" val="1705838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6858000" cy="1066800"/>
          </a:xfrm>
        </p:spPr>
        <p:txBody>
          <a:bodyPr>
            <a:normAutofit fontScale="90000"/>
          </a:bodyPr>
          <a:lstStyle/>
          <a:p>
            <a:pPr algn="ctr"/>
            <a:r>
              <a:rPr lang="en-US" u="sng" dirty="0">
                <a:solidFill>
                  <a:srgbClr val="7030A0"/>
                </a:solidFill>
                <a:latin typeface="Times New Roman" panose="02020603050405020304" pitchFamily="18" charset="0"/>
                <a:cs typeface="Times New Roman" panose="02020603050405020304" pitchFamily="18" charset="0"/>
              </a:rPr>
              <a:t>Application of </a:t>
            </a:r>
            <a:r>
              <a:rPr lang="en-US" u="sng" dirty="0" err="1">
                <a:solidFill>
                  <a:srgbClr val="7030A0"/>
                </a:solidFill>
                <a:latin typeface="Times New Roman" panose="02020603050405020304" pitchFamily="18" charset="0"/>
                <a:cs typeface="Times New Roman" panose="02020603050405020304" pitchFamily="18" charset="0"/>
              </a:rPr>
              <a:t>Campinha-Bacote’s</a:t>
            </a:r>
            <a:r>
              <a:rPr lang="en-US" u="sng" dirty="0">
                <a:solidFill>
                  <a:srgbClr val="7030A0"/>
                </a:solidFill>
                <a:latin typeface="Times New Roman" panose="02020603050405020304" pitchFamily="18" charset="0"/>
                <a:cs typeface="Times New Roman" panose="02020603050405020304" pitchFamily="18" charset="0"/>
              </a:rPr>
              <a:t> Model </a:t>
            </a:r>
            <a:endParaRPr lang="en-GB"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8600" y="1371600"/>
            <a:ext cx="7848600" cy="4800600"/>
          </a:xfrm>
        </p:spPr>
        <p:txBody>
          <a:bodyPr>
            <a:normAutofit/>
          </a:bodyPr>
          <a:lstStyle/>
          <a:p>
            <a:r>
              <a:rPr lang="en-US" sz="2400" dirty="0">
                <a:latin typeface="Times New Roman" panose="02020603050405020304" pitchFamily="18" charset="0"/>
                <a:cs typeface="Times New Roman" panose="02020603050405020304" pitchFamily="18" charset="0"/>
              </a:rPr>
              <a:t>In the advanced nursing practices, </a:t>
            </a:r>
            <a:r>
              <a:rPr lang="en-US" sz="2400" dirty="0" err="1">
                <a:latin typeface="Times New Roman" panose="02020603050405020304" pitchFamily="18" charset="0"/>
                <a:cs typeface="Times New Roman" panose="02020603050405020304" pitchFamily="18" charset="0"/>
              </a:rPr>
              <a:t>campinha-Bacote’s</a:t>
            </a:r>
            <a:r>
              <a:rPr lang="en-US" sz="2400" dirty="0">
                <a:latin typeface="Times New Roman" panose="02020603050405020304" pitchFamily="18" charset="0"/>
                <a:cs typeface="Times New Roman" panose="02020603050405020304" pitchFamily="18" charset="0"/>
              </a:rPr>
              <a:t> model is used in different nursing program curricula. </a:t>
            </a:r>
          </a:p>
          <a:p>
            <a:r>
              <a:rPr lang="en-US" sz="2400" dirty="0">
                <a:latin typeface="Times New Roman" panose="02020603050405020304" pitchFamily="18" charset="0"/>
                <a:cs typeface="Times New Roman" panose="02020603050405020304" pitchFamily="18" charset="0"/>
              </a:rPr>
              <a:t>Many nursing training and learning institutions use this model to evaluate:</a:t>
            </a:r>
          </a:p>
          <a:p>
            <a:r>
              <a:rPr lang="en-US" sz="2400" dirty="0">
                <a:latin typeface="Times New Roman" panose="02020603050405020304" pitchFamily="18" charset="0"/>
                <a:cs typeface="Times New Roman" panose="02020603050405020304" pitchFamily="18" charset="0"/>
              </a:rPr>
              <a:t>Professional</a:t>
            </a:r>
          </a:p>
          <a:p>
            <a:r>
              <a:rPr lang="en-US" sz="2400" dirty="0">
                <a:latin typeface="Times New Roman" panose="02020603050405020304" pitchFamily="18" charset="0"/>
                <a:cs typeface="Times New Roman" panose="02020603050405020304" pitchFamily="18" charset="0"/>
              </a:rPr>
              <a:t>Societal cultures </a:t>
            </a:r>
          </a:p>
          <a:p>
            <a:r>
              <a:rPr lang="en-US" sz="2400" dirty="0">
                <a:latin typeface="Times New Roman" panose="02020603050405020304" pitchFamily="18" charset="0"/>
                <a:cs typeface="Times New Roman" panose="02020603050405020304" pitchFamily="18" charset="0"/>
              </a:rPr>
              <a:t>Nurses use this model to improve their competence through the five components</a:t>
            </a:r>
          </a:p>
          <a:p>
            <a:r>
              <a:rPr lang="en-US" sz="2400" dirty="0">
                <a:latin typeface="Times New Roman" panose="02020603050405020304" pitchFamily="18" charset="0"/>
                <a:cs typeface="Times New Roman" panose="02020603050405020304" pitchFamily="18" charset="0"/>
              </a:rPr>
              <a:t>It is an integrative approach which provides nurses with wide range of cultural competences.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9339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6629400" cy="609600"/>
          </a:xfrm>
        </p:spPr>
        <p:txBody>
          <a:bodyPr>
            <a:noAutofit/>
          </a:bodyPr>
          <a:lstStyle/>
          <a:p>
            <a:pPr algn="ctr"/>
            <a:r>
              <a:rPr lang="en-US" u="sng" dirty="0">
                <a:solidFill>
                  <a:srgbClr val="7030A0"/>
                </a:solidFill>
                <a:latin typeface="Times New Roman" panose="02020603050405020304" pitchFamily="18" charset="0"/>
                <a:cs typeface="Times New Roman" panose="02020603050405020304" pitchFamily="18" charset="0"/>
              </a:rPr>
              <a:t>References</a:t>
            </a:r>
            <a:r>
              <a:rPr lang="en-US" dirty="0"/>
              <a:t> </a:t>
            </a:r>
            <a:endParaRPr lang="en-GB" dirty="0"/>
          </a:p>
        </p:txBody>
      </p:sp>
      <p:sp>
        <p:nvSpPr>
          <p:cNvPr id="3" name="Content Placeholder 2"/>
          <p:cNvSpPr>
            <a:spLocks noGrp="1"/>
          </p:cNvSpPr>
          <p:nvPr>
            <p:ph idx="1"/>
          </p:nvPr>
        </p:nvSpPr>
        <p:spPr>
          <a:xfrm>
            <a:off x="304800" y="609600"/>
            <a:ext cx="7391400" cy="5410200"/>
          </a:xfrm>
        </p:spPr>
        <p:txBody>
          <a:bodyPr>
            <a:normAutofit lnSpcReduction="10000"/>
          </a:bodyPr>
          <a:lstStyle/>
          <a:p>
            <a:r>
              <a:rPr lang="en-US" sz="2400" dirty="0" err="1">
                <a:latin typeface="Times New Roman" panose="02020603050405020304" pitchFamily="18" charset="0"/>
                <a:cs typeface="Times New Roman" panose="02020603050405020304" pitchFamily="18" charset="0"/>
              </a:rPr>
              <a:t>Campinha-Bacote</a:t>
            </a:r>
            <a:r>
              <a:rPr lang="en-US" sz="2400" dirty="0">
                <a:latin typeface="Times New Roman" panose="02020603050405020304" pitchFamily="18" charset="0"/>
                <a:cs typeface="Times New Roman" panose="02020603050405020304" pitchFamily="18" charset="0"/>
              </a:rPr>
              <a:t>, J. (2002). The process of cultural competence in the delivery of healthcare services: A model of care. Journal of Transcultural Nursing, 13(3), 181–184. </a:t>
            </a:r>
            <a:endParaRPr lang="en-GB" sz="2400" dirty="0">
              <a:latin typeface="Times New Roman" panose="02020603050405020304" pitchFamily="18" charset="0"/>
              <a:cs typeface="Times New Roman" panose="02020603050405020304" pitchFamily="18" charset="0"/>
            </a:endParaRPr>
          </a:p>
          <a:p>
            <a:r>
              <a:rPr lang="en-US" sz="2400" dirty="0" err="1">
                <a:latin typeface="Times New Roman" panose="02020603050405020304" pitchFamily="18" charset="0"/>
                <a:cs typeface="Times New Roman" panose="02020603050405020304" pitchFamily="18" charset="0"/>
              </a:rPr>
              <a:t>Giger</a:t>
            </a:r>
            <a:r>
              <a:rPr lang="en-US" sz="2400" dirty="0">
                <a:latin typeface="Times New Roman" panose="02020603050405020304" pitchFamily="18" charset="0"/>
                <a:cs typeface="Times New Roman" panose="02020603050405020304" pitchFamily="18" charset="0"/>
              </a:rPr>
              <a:t>, J., &amp; </a:t>
            </a:r>
            <a:r>
              <a:rPr lang="en-US" sz="2400" dirty="0" err="1">
                <a:latin typeface="Times New Roman" panose="02020603050405020304" pitchFamily="18" charset="0"/>
                <a:cs typeface="Times New Roman" panose="02020603050405020304" pitchFamily="18" charset="0"/>
              </a:rPr>
              <a:t>Davidhizar</a:t>
            </a:r>
            <a:r>
              <a:rPr lang="en-US" sz="2400" dirty="0">
                <a:latin typeface="Times New Roman" panose="02020603050405020304" pitchFamily="18" charset="0"/>
                <a:cs typeface="Times New Roman" panose="02020603050405020304" pitchFamily="18" charset="0"/>
              </a:rPr>
              <a:t>, R. (2002). The </a:t>
            </a:r>
            <a:r>
              <a:rPr lang="en-US" sz="2400" dirty="0" err="1">
                <a:latin typeface="Times New Roman" panose="02020603050405020304" pitchFamily="18" charset="0"/>
                <a:cs typeface="Times New Roman" panose="02020603050405020304" pitchFamily="18" charset="0"/>
              </a:rPr>
              <a:t>Giger</a:t>
            </a:r>
            <a:r>
              <a:rPr lang="en-US" sz="2400" dirty="0">
                <a:latin typeface="Times New Roman" panose="02020603050405020304" pitchFamily="18" charset="0"/>
                <a:cs typeface="Times New Roman" panose="02020603050405020304" pitchFamily="18" charset="0"/>
              </a:rPr>
              <a:t> and </a:t>
            </a:r>
            <a:r>
              <a:rPr lang="en-US" sz="2400" dirty="0" err="1">
                <a:latin typeface="Times New Roman" panose="02020603050405020304" pitchFamily="18" charset="0"/>
                <a:cs typeface="Times New Roman" panose="02020603050405020304" pitchFamily="18" charset="0"/>
              </a:rPr>
              <a:t>Davidhizar</a:t>
            </a:r>
            <a:r>
              <a:rPr lang="en-US" sz="2400" dirty="0">
                <a:latin typeface="Times New Roman" panose="02020603050405020304" pitchFamily="18" charset="0"/>
                <a:cs typeface="Times New Roman" panose="02020603050405020304" pitchFamily="18" charset="0"/>
              </a:rPr>
              <a:t> transcultural assessment model. Journal of Transcultural Nursing, 13(3), 185–188. •</a:t>
            </a:r>
            <a:endParaRPr lang="en-GB" sz="2400" dirty="0">
              <a:latin typeface="Times New Roman" panose="02020603050405020304" pitchFamily="18" charset="0"/>
              <a:cs typeface="Times New Roman" panose="02020603050405020304" pitchFamily="18" charset="0"/>
            </a:endParaRPr>
          </a:p>
          <a:p>
            <a:r>
              <a:rPr lang="en-US" sz="2400" dirty="0" err="1">
                <a:latin typeface="Times New Roman" panose="02020603050405020304" pitchFamily="18" charset="0"/>
                <a:cs typeface="Times New Roman" panose="02020603050405020304" pitchFamily="18" charset="0"/>
              </a:rPr>
              <a:t>Giger</a:t>
            </a:r>
            <a:r>
              <a:rPr lang="en-US" sz="2400" dirty="0">
                <a:latin typeface="Times New Roman" panose="02020603050405020304" pitchFamily="18" charset="0"/>
                <a:cs typeface="Times New Roman" panose="02020603050405020304" pitchFamily="18" charset="0"/>
              </a:rPr>
              <a:t>, J., </a:t>
            </a:r>
            <a:r>
              <a:rPr lang="en-US" sz="2400" dirty="0" err="1">
                <a:latin typeface="Times New Roman" panose="02020603050405020304" pitchFamily="18" charset="0"/>
                <a:cs typeface="Times New Roman" panose="02020603050405020304" pitchFamily="18" charset="0"/>
              </a:rPr>
              <a:t>Davidhizar</a:t>
            </a:r>
            <a:r>
              <a:rPr lang="en-US" sz="2400" dirty="0">
                <a:latin typeface="Times New Roman" panose="02020603050405020304" pitchFamily="18" charset="0"/>
                <a:cs typeface="Times New Roman" panose="02020603050405020304" pitchFamily="18" charset="0"/>
              </a:rPr>
              <a:t>, R., </a:t>
            </a:r>
            <a:r>
              <a:rPr lang="en-US" sz="2400" dirty="0" err="1">
                <a:latin typeface="Times New Roman" panose="02020603050405020304" pitchFamily="18" charset="0"/>
                <a:cs typeface="Times New Roman" panose="02020603050405020304" pitchFamily="18" charset="0"/>
              </a:rPr>
              <a:t>Purnell</a:t>
            </a:r>
            <a:r>
              <a:rPr lang="en-US" sz="2400" dirty="0">
                <a:latin typeface="Times New Roman" panose="02020603050405020304" pitchFamily="18" charset="0"/>
                <a:cs typeface="Times New Roman" panose="02020603050405020304" pitchFamily="18" charset="0"/>
              </a:rPr>
              <a:t>, L., Harden, J., Phillips, J., &amp; Strickland, O. (2007). Understanding cultural language to enhance cultural competence. Nursing Outlook, 55(4), 212–214</a:t>
            </a:r>
          </a:p>
          <a:p>
            <a:pPr lvl="0">
              <a:buClr>
                <a:srgbClr val="90C226"/>
              </a:buClr>
            </a:pPr>
            <a:r>
              <a:rPr lang="en-US" sz="2400" dirty="0">
                <a:solidFill>
                  <a:prstClr val="black">
                    <a:lumMod val="75000"/>
                    <a:lumOff val="25000"/>
                  </a:prstClr>
                </a:solidFill>
                <a:latin typeface="Times New Roman" panose="02020603050405020304" pitchFamily="18" charset="0"/>
                <a:cs typeface="Times New Roman" panose="02020603050405020304" pitchFamily="18" charset="0"/>
              </a:rPr>
              <a:t>Leininger, M. (2002). Culture care theory: A major to advance transcultural nursing knowledge and practices. Journal of Transcultural Nursing, 13(3), 189–192.</a:t>
            </a:r>
            <a:endParaRPr lang="en-GB" sz="2400" dirty="0">
              <a:solidFill>
                <a:prstClr val="black">
                  <a:lumMod val="75000"/>
                  <a:lumOff val="25000"/>
                </a:prstClr>
              </a:solidFill>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2356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6934200" cy="685800"/>
          </a:xfrm>
        </p:spPr>
        <p:txBody>
          <a:bodyPr>
            <a:normAutofit/>
          </a:bodyPr>
          <a:lstStyle/>
          <a:p>
            <a:pPr algn="ctr"/>
            <a:r>
              <a:rPr lang="en-US" u="sng" dirty="0">
                <a:solidFill>
                  <a:srgbClr val="7030A0"/>
                </a:solidFill>
                <a:latin typeface="Times New Roman" panose="02020603050405020304" pitchFamily="18" charset="0"/>
                <a:cs typeface="Times New Roman" panose="02020603050405020304" pitchFamily="18" charset="0"/>
              </a:rPr>
              <a:t>Continuation of References </a:t>
            </a:r>
            <a:endParaRPr lang="en-GB" u="sng" dirty="0">
              <a:solidFill>
                <a:srgbClr val="7030A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04800" y="685800"/>
            <a:ext cx="7391400" cy="5638800"/>
          </a:xfrm>
        </p:spPr>
        <p:txBody>
          <a:bodyPr>
            <a:noAutofit/>
          </a:bodyPr>
          <a:lstStyle/>
          <a:p>
            <a:r>
              <a:rPr lang="en-US" sz="2400" dirty="0">
                <a:latin typeface="Times New Roman" panose="02020603050405020304" pitchFamily="18" charset="0"/>
                <a:cs typeface="Times New Roman" panose="02020603050405020304" pitchFamily="18" charset="0"/>
              </a:rPr>
              <a:t>Leininger, M., &amp; McFarland, M. (2006). Culture care diversity and universality: A worldwide nursing theory. Sudbury, MA: Jones and Bartlett.</a:t>
            </a:r>
            <a:endParaRPr lang="en-GB"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Purnell, L. (2000). A description of the Purnell model for cultural competence. Journal of Transcultural Nursing, 11(1), 40–46. </a:t>
            </a:r>
          </a:p>
          <a:p>
            <a:r>
              <a:rPr lang="en-US" sz="2400" dirty="0">
                <a:latin typeface="Times New Roman" panose="02020603050405020304" pitchFamily="18" charset="0"/>
                <a:cs typeface="Times New Roman" panose="02020603050405020304" pitchFamily="18" charset="0"/>
              </a:rPr>
              <a:t>Purnell, L. (2011). Models and theories focused on culture. In J. B. Butts &amp; K. L. Rich (Eds.), Philosophies and theories for advanced nursing practice (pp. 525–568). Sudbury, MA: Jones &amp; Bartlett Learning. •Purnell, L., </a:t>
            </a:r>
            <a:r>
              <a:rPr lang="en-US" sz="2400" dirty="0" err="1">
                <a:latin typeface="Times New Roman" panose="02020603050405020304" pitchFamily="18" charset="0"/>
                <a:cs typeface="Times New Roman" panose="02020603050405020304" pitchFamily="18" charset="0"/>
              </a:rPr>
              <a:t>Davidhizar</a:t>
            </a:r>
            <a:r>
              <a:rPr lang="en-US" sz="2400" dirty="0">
                <a:latin typeface="Times New Roman" panose="02020603050405020304" pitchFamily="18" charset="0"/>
                <a:cs typeface="Times New Roman" panose="02020603050405020304" pitchFamily="18" charset="0"/>
              </a:rPr>
              <a:t>, R., </a:t>
            </a:r>
            <a:r>
              <a:rPr lang="en-US" sz="2400" dirty="0" err="1">
                <a:latin typeface="Times New Roman" panose="02020603050405020304" pitchFamily="18" charset="0"/>
                <a:cs typeface="Times New Roman" panose="02020603050405020304" pitchFamily="18" charset="0"/>
              </a:rPr>
              <a:t>Giger</a:t>
            </a:r>
            <a:r>
              <a:rPr lang="en-US" sz="2400" dirty="0">
                <a:latin typeface="Times New Roman" panose="02020603050405020304" pitchFamily="18" charset="0"/>
                <a:cs typeface="Times New Roman" panose="02020603050405020304" pitchFamily="18" charset="0"/>
              </a:rPr>
              <a:t>, J., Strickland, O., Fishman, D., &amp; Allison, D. (2011). Guide to culturally competent organizations. Journal of Transcultural Nursing, 20(4). </a:t>
            </a:r>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475037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95</TotalTime>
  <Words>2185</Words>
  <Application>Microsoft Office PowerPoint</Application>
  <PresentationFormat>On-screen Show (4:3)</PresentationFormat>
  <Paragraphs>106</Paragraphs>
  <Slides>13</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Times New Roman</vt:lpstr>
      <vt:lpstr>Trebuchet MS</vt:lpstr>
      <vt:lpstr>Wingdings 3</vt:lpstr>
      <vt:lpstr>Facet</vt:lpstr>
      <vt:lpstr>TRANSLATING THEORIES INTO PRACTICAL PLANS IN ADVANCED NURSING </vt:lpstr>
      <vt:lpstr>Translating Theories into Plans </vt:lpstr>
      <vt:lpstr>Cultural Competence Models </vt:lpstr>
      <vt:lpstr>Leininger Sunrise Model </vt:lpstr>
      <vt:lpstr>Application of Leininger’s Model </vt:lpstr>
      <vt:lpstr>Giger and Davidhizar Model </vt:lpstr>
      <vt:lpstr>Application of Ginger and Davidhizar’s Model </vt:lpstr>
      <vt:lpstr>Purnell Model </vt:lpstr>
      <vt:lpstr>Application of Purnell Model </vt:lpstr>
      <vt:lpstr>Campinha-Bacote Model </vt:lpstr>
      <vt:lpstr>Application of Campinha-Bacote’s Model </vt:lpstr>
      <vt:lpstr>References </vt:lpstr>
      <vt:lpstr>Continuation of 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Antony Ouma</cp:lastModifiedBy>
  <cp:revision>7</cp:revision>
  <dcterms:created xsi:type="dcterms:W3CDTF">2018-12-10T12:51:07Z</dcterms:created>
  <dcterms:modified xsi:type="dcterms:W3CDTF">2018-12-10T15:39:44Z</dcterms:modified>
</cp:coreProperties>
</file>